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68" r:id="rId3"/>
    <p:sldId id="266" r:id="rId4"/>
    <p:sldId id="259" r:id="rId5"/>
    <p:sldId id="260" r:id="rId6"/>
    <p:sldId id="262" r:id="rId7"/>
    <p:sldId id="264" r:id="rId8"/>
    <p:sldId id="274" r:id="rId9"/>
    <p:sldId id="276" r:id="rId10"/>
    <p:sldId id="303" r:id="rId11"/>
    <p:sldId id="296" r:id="rId12"/>
    <p:sldId id="300" r:id="rId13"/>
    <p:sldId id="297" r:id="rId14"/>
    <p:sldId id="288" r:id="rId15"/>
    <p:sldId id="289" r:id="rId16"/>
    <p:sldId id="290" r:id="rId17"/>
    <p:sldId id="301" r:id="rId18"/>
    <p:sldId id="304" r:id="rId19"/>
    <p:sldId id="305" r:id="rId20"/>
    <p:sldId id="280" r:id="rId21"/>
    <p:sldId id="282" r:id="rId22"/>
    <p:sldId id="298" r:id="rId23"/>
    <p:sldId id="292" r:id="rId24"/>
    <p:sldId id="283" r:id="rId25"/>
    <p:sldId id="272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EN" initials="E" lastIdx="1" clrIdx="0">
    <p:extLst>
      <p:ext uri="{19B8F6BF-5375-455C-9EA6-DF929625EA0E}">
        <p15:presenceInfo xmlns:p15="http://schemas.microsoft.com/office/powerpoint/2012/main" userId="EZ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D157F-5FFF-42DF-AC8A-EBE4480036AE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4554A-0D6A-4ED0-8252-2B77D775D9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5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554A-0D6A-4ED0-8252-2B77D775D9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0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554A-0D6A-4ED0-8252-2B77D775D9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8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C4803-4CA6-13CE-F232-25D44F9B0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B4CD2C-8540-DC6E-8EB3-07C7BC31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59C48-622F-2A01-5A58-7A6EBBB9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B90B5-1395-CD73-0E18-05FA7074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AF014-FE71-5D16-61A1-E42DA787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3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B3298-57FB-DEBF-543D-3EEDAA33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C3649B-6B26-970D-8E1F-69CC77F47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67AC6-4621-8A26-47DE-45901E5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CC07C-3FFD-133B-975C-39A16C29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DC43E-F7CB-23A9-D902-8517551B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82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ACF145-14A5-C5F1-5BFB-F5A0ED1BE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17EA47-20BF-32AE-FE89-FF76B17B6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31675-E314-37C6-0AAC-86099001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A3E36-EF34-AE30-3975-D8CFBEC0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362EA-245E-84E2-A1C5-55FFF242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0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62BFF-A73E-ED03-B570-0576EBB9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53F61-8D6B-6218-A1A1-DE57DFE99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B83115-152C-E6FF-D47C-42725B3A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B9D59-E922-8806-8DFB-92A43C73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2E7A8-05B3-698B-5FF0-E9B4AA00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29544-BD0A-35D4-D495-87D82759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22E412-E711-4A63-30ED-DD4EE8F34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B9C51-3F52-BA42-96C4-A4F4B460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D62B5-9D7D-C8BA-2D70-E4277991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F6C9A-7B3C-F67E-8C42-92747902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5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87DE3-8F0E-6CB4-F145-47783FCD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6C658-4300-6215-02A3-669181651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F91C86-4DE1-19AA-0240-42E8DBF43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2ECED-86B7-C798-BF76-4B27FA114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37EC6F-882B-A79F-F5F3-89A88625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CF07C-482E-4757-3FF3-5A253479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9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D5CEE-EEBF-C725-61E3-84FDE316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24901-FB02-D89F-D89E-DFC36399C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333F85-BFEF-1E05-64F6-B56825957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68E24-959D-4565-1E9E-C5178EE4F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8DF5C-E3BE-35B8-ABCF-6AE9E8D4E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262FEC-9ED9-7544-018F-E478EEDF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5FAD79-7AE2-9BBF-C745-66467C19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795568-7EE5-BB5C-3840-A1316E42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8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02844-2D88-65B8-303E-2613637C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E1D6A5-D073-DE52-1EEA-4729A9E3D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463C7-B04A-4E6D-3FF2-BB9FA79D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D9A3A8-9A26-3EB7-C457-017E515E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7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539203-353A-7041-7AA3-9DAE98B2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C82F38-8256-745B-C188-59687A42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AA89D-6AA6-0037-4F78-8AE537D1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4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DC95D-B42A-81BC-2EAB-35D61D14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7DA82-7A8F-FF52-92F5-AD3BE1788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5631DF-7196-AE01-AA8F-DCAA6559D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D8B010-76BF-A81E-C9AF-8CBE19BD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C9A6A3-B09C-F9E4-D561-A16A4494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3F1C23-1C97-6FA2-B1C2-5B62414C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9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B7D72-CC5C-BBE6-F2DD-6D77D44F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8A4BDF-8887-AC65-015B-B7FFAA3BF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3568EF-B333-EEC1-0396-1DF96A6CD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1A1EE-D083-0686-7E2D-7268C862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60B3BB-A69C-CDC5-F6C6-1DBC6C94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F8A31-21D0-726E-A1A9-83ECCDC6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7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544568-0ADA-FC9D-EB18-136EDA23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F5884-72E3-2FA6-6BAE-DACE2C5E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10030-6F00-A004-EAD0-BC1BFF528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2DF2A-CF4B-4427-AEB8-581B26300C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59B05-5570-D2E2-771F-6CFE35858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0B180-814D-7EE1-016F-F9EB5E0C2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C21B0-F452-42CB-B627-30CC79A9E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6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F91B9-4F73-1E64-6EBC-DFAF282C7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7950" y="3746377"/>
            <a:ext cx="3844032" cy="2082226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br>
              <a:rPr lang="en-US" altLang="ko-KR" sz="2200" dirty="0"/>
            </a:br>
            <a:br>
              <a:rPr lang="en-US" altLang="ko-KR" sz="2200" dirty="0"/>
            </a:br>
            <a:br>
              <a:rPr lang="en-US" altLang="ko-KR" sz="2200" dirty="0"/>
            </a:br>
            <a:br>
              <a:rPr lang="en-US" altLang="ko-KR" sz="2200" dirty="0"/>
            </a:br>
            <a:br>
              <a:rPr lang="en-US" altLang="ko-KR" sz="2200" dirty="0"/>
            </a:br>
            <a:r>
              <a:rPr lang="ko-KR" altLang="en-US" sz="1700" dirty="0"/>
              <a:t>팀장 유병진 </a:t>
            </a:r>
            <a:r>
              <a:rPr lang="en-US" altLang="ko-KR" sz="1700" dirty="0"/>
              <a:t>- byul22dong@naver.com</a:t>
            </a:r>
            <a:br>
              <a:rPr lang="en-US" altLang="ko-KR" sz="1700" dirty="0"/>
            </a:br>
            <a:r>
              <a:rPr lang="ko-KR" altLang="en-US" sz="1700" dirty="0"/>
              <a:t>팀원 김동현 </a:t>
            </a:r>
            <a:r>
              <a:rPr lang="en-US" altLang="ko-KR" sz="1700" dirty="0"/>
              <a:t>-  sadyour@gmail.com</a:t>
            </a:r>
            <a:br>
              <a:rPr lang="en-US" altLang="ko-KR" sz="1700" dirty="0"/>
            </a:br>
            <a:r>
              <a:rPr lang="en-US" altLang="ko-KR" sz="1700" dirty="0"/>
              <a:t>       </a:t>
            </a:r>
            <a:r>
              <a:rPr lang="ko-KR" altLang="en-US" sz="1700" dirty="0"/>
              <a:t>천연수 </a:t>
            </a: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en-US" altLang="ko-KR" sz="1700" dirty="0"/>
              <a:t>cheonyeonsu@gmail.com</a:t>
            </a:r>
            <a:br>
              <a:rPr lang="en-US" altLang="ko-KR" sz="1700" dirty="0"/>
            </a:br>
            <a:r>
              <a:rPr lang="en-US" altLang="ko-KR" sz="1700" dirty="0"/>
              <a:t>       </a:t>
            </a:r>
            <a:r>
              <a:rPr lang="ko-KR" altLang="en-US" sz="1700" dirty="0" err="1"/>
              <a:t>황제희</a:t>
            </a:r>
            <a:r>
              <a:rPr lang="ko-KR" altLang="en-US" sz="1700" dirty="0"/>
              <a:t> </a:t>
            </a:r>
            <a:r>
              <a:rPr lang="en-US" altLang="ko-KR" sz="1700" dirty="0"/>
              <a:t>- qlqj47@naver.com</a:t>
            </a:r>
            <a:br>
              <a:rPr lang="en-US" altLang="ko-KR" sz="1700" dirty="0"/>
            </a:br>
            <a:r>
              <a:rPr lang="en-US" altLang="ko-KR" sz="1700" dirty="0"/>
              <a:t>       </a:t>
            </a:r>
            <a:r>
              <a:rPr lang="ko-KR" altLang="en-US" sz="1700" dirty="0" err="1"/>
              <a:t>양진웅</a:t>
            </a:r>
            <a:r>
              <a:rPr lang="ko-KR" altLang="en-US" sz="1700" dirty="0"/>
              <a:t> </a:t>
            </a: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en-US" altLang="ko-KR" sz="1700" dirty="0"/>
              <a:t>jinwong936592@gmail.com</a:t>
            </a:r>
            <a:br>
              <a:rPr lang="en-US" altLang="ko-KR" sz="1700" dirty="0"/>
            </a:br>
            <a:r>
              <a:rPr lang="en-US" altLang="ko-KR" sz="1700" dirty="0"/>
              <a:t>       </a:t>
            </a:r>
            <a:r>
              <a:rPr lang="ko-KR" altLang="en-US" sz="1700" dirty="0"/>
              <a:t>이정근 </a:t>
            </a: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en-US" altLang="ko-KR" sz="1700" dirty="0"/>
              <a:t>junggnl@naver.com</a:t>
            </a:r>
            <a:endParaRPr lang="ko-KR" altLang="en-US" sz="17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2AA7F53-7ACC-9C63-BE03-4234407194E1}"/>
              </a:ext>
            </a:extLst>
          </p:cNvPr>
          <p:cNvSpPr txBox="1">
            <a:spLocks/>
          </p:cNvSpPr>
          <p:nvPr/>
        </p:nvSpPr>
        <p:spPr>
          <a:xfrm>
            <a:off x="1524000" y="106363"/>
            <a:ext cx="9144000" cy="1785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/>
              <a:t>React SPA</a:t>
            </a:r>
            <a:r>
              <a:rPr lang="ko-KR" altLang="en-US" sz="3200" b="1" dirty="0"/>
              <a:t>를 활용한 교통안전 프로젝트</a:t>
            </a:r>
            <a:endParaRPr lang="en-US" altLang="ko-KR" sz="3200" b="1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서울시의 연도</a:t>
            </a:r>
            <a:r>
              <a:rPr lang="en-US" altLang="ko-KR" sz="2400" dirty="0"/>
              <a:t>/</a:t>
            </a:r>
            <a:r>
              <a:rPr lang="ko-KR" altLang="en-US" sz="2400" dirty="0"/>
              <a:t>구별 자전거 사고 다발 구간 조회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487B8-08AC-3280-695E-18BF96742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2" y="2314591"/>
            <a:ext cx="3514011" cy="35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6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59593" y="135675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527AB08-E0A2-6E46-52C8-CDE7B9532329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 flipV="1">
            <a:off x="3761047" y="1680219"/>
            <a:ext cx="418298" cy="1540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63AC30E-4354-E5BA-8A13-335BE1DA983A}"/>
              </a:ext>
            </a:extLst>
          </p:cNvPr>
          <p:cNvCxnSpPr/>
          <p:nvPr/>
        </p:nvCxnSpPr>
        <p:spPr>
          <a:xfrm>
            <a:off x="7563479" y="1675160"/>
            <a:ext cx="3822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1FC18A-F11C-3828-2168-CCD5B6F0B2A6}"/>
              </a:ext>
            </a:extLst>
          </p:cNvPr>
          <p:cNvGrpSpPr/>
          <p:nvPr/>
        </p:nvGrpSpPr>
        <p:grpSpPr>
          <a:xfrm>
            <a:off x="402140" y="277361"/>
            <a:ext cx="10922929" cy="5644762"/>
            <a:chOff x="402140" y="277361"/>
            <a:chExt cx="10922929" cy="564476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22290A3-4B83-580E-791E-9E050531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345" y="1603441"/>
              <a:ext cx="3384134" cy="153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09A6FDB-C206-22C3-DD63-AEB83663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876" y="4706813"/>
              <a:ext cx="1907071" cy="15355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964C98-40EB-26A7-E220-BBBFCE34D4D9}"/>
                </a:ext>
              </a:extLst>
            </p:cNvPr>
            <p:cNvGrpSpPr/>
            <p:nvPr/>
          </p:nvGrpSpPr>
          <p:grpSpPr>
            <a:xfrm>
              <a:off x="402140" y="1800290"/>
              <a:ext cx="3384134" cy="3518619"/>
              <a:chOff x="402140" y="1800290"/>
              <a:chExt cx="3384134" cy="3518619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7D4D71D-766D-D8C4-3443-18492A0F0F5B}"/>
                  </a:ext>
                </a:extLst>
              </p:cNvPr>
              <p:cNvGrpSpPr/>
              <p:nvPr/>
            </p:nvGrpSpPr>
            <p:grpSpPr>
              <a:xfrm>
                <a:off x="402140" y="2185552"/>
                <a:ext cx="3384134" cy="3133357"/>
                <a:chOff x="275440" y="1838658"/>
                <a:chExt cx="3384134" cy="3133357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DE8D12D4-6CD0-89AA-B4AB-4F40424CD4BF}"/>
                    </a:ext>
                  </a:extLst>
                </p:cNvPr>
                <p:cNvGrpSpPr/>
                <p:nvPr/>
              </p:nvGrpSpPr>
              <p:grpSpPr>
                <a:xfrm>
                  <a:off x="275440" y="1838658"/>
                  <a:ext cx="3384134" cy="1758074"/>
                  <a:chOff x="233577" y="1860971"/>
                  <a:chExt cx="4133527" cy="2166446"/>
                </a:xfrm>
              </p:grpSpPr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8EAAAC54-65B9-32CC-A60C-74015A4FE3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0510" y="2246769"/>
                    <a:ext cx="4075781" cy="1780648"/>
                  </a:xfrm>
                  <a:prstGeom prst="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</p:pic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172C6866-E3AA-AD22-30F5-626FF52FF180}"/>
                      </a:ext>
                    </a:extLst>
                  </p:cNvPr>
                  <p:cNvSpPr/>
                  <p:nvPr/>
                </p:nvSpPr>
                <p:spPr>
                  <a:xfrm>
                    <a:off x="233577" y="1860971"/>
                    <a:ext cx="4133527" cy="385797"/>
                  </a:xfrm>
                  <a:prstGeom prst="round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/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공공 데이터 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API </a:t>
                    </a:r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요청 및 데이터 저장</a:t>
                    </a:r>
                  </a:p>
                </p:txBody>
              </p:sp>
            </p:grp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DF435F-CE4A-1011-C5D4-413673FAD321}"/>
                    </a:ext>
                  </a:extLst>
                </p:cNvPr>
                <p:cNvSpPr txBox="1"/>
                <p:nvPr/>
              </p:nvSpPr>
              <p:spPr>
                <a:xfrm>
                  <a:off x="275440" y="3596730"/>
                  <a:ext cx="3373282" cy="137528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200" dirty="0"/>
                    <a:t>사용자가 선택한 연도</a:t>
                  </a:r>
                  <a:r>
                    <a:rPr lang="en-US" altLang="ko-KR" sz="1200" dirty="0"/>
                    <a:t>/ </a:t>
                  </a:r>
                  <a:r>
                    <a:rPr lang="ko-KR" altLang="en-US" sz="1200" dirty="0"/>
                    <a:t>행정구를 </a:t>
                  </a:r>
                  <a:r>
                    <a:rPr lang="en-US" altLang="ko-KR" sz="1200" dirty="0"/>
                    <a:t>API</a:t>
                  </a:r>
                  <a:r>
                    <a:rPr lang="ko-KR" altLang="en-US" sz="1200" dirty="0"/>
                    <a:t>요청 파라미터로 전달</a:t>
                  </a:r>
                  <a:endParaRPr lang="en-US" altLang="ko-KR" sz="1200" dirty="0"/>
                </a:p>
                <a:p>
                  <a:pPr marL="171450" indent="-171450">
                    <a:buFontTx/>
                    <a:buChar char="-"/>
                  </a:pPr>
                  <a:endParaRPr lang="en-US" altLang="ko-KR" sz="1200" dirty="0"/>
                </a:p>
                <a:p>
                  <a:pPr marL="171450" indent="-171450">
                    <a:buFontTx/>
                    <a:buChar char="-"/>
                  </a:pP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API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를 통해 전달받은 데이터</a:t>
                  </a:r>
                  <a:r>
                    <a:rPr lang="ko-KR" altLang="en-US" sz="1200" dirty="0"/>
                    <a:t>는 </a:t>
                  </a:r>
                  <a:r>
                    <a:rPr lang="en-US" altLang="ko-KR" sz="1200" dirty="0" err="1"/>
                    <a:t>accidentData</a:t>
                  </a:r>
                  <a:r>
                    <a:rPr lang="ko-KR" altLang="en-US" sz="1200" dirty="0"/>
                    <a:t>라는 이름의 변수에 저장하고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하위 컴포넌트인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Map.js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와</a:t>
                  </a:r>
                  <a:endParaRPr lang="en-US" altLang="ko-KR" sz="1200" b="1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   AccidentChart.js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에 전달</a:t>
                  </a:r>
                </a:p>
              </p:txBody>
            </p:sp>
          </p:grp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4C7F01FB-2894-3E45-EADE-06B77FFCB41A}"/>
                  </a:ext>
                </a:extLst>
              </p:cNvPr>
              <p:cNvSpPr/>
              <p:nvPr/>
            </p:nvSpPr>
            <p:spPr>
              <a:xfrm>
                <a:off x="1393348" y="1800290"/>
                <a:ext cx="1148316" cy="38579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Accident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3A60277-17D9-DD66-E9B7-4819816F117D}"/>
                </a:ext>
              </a:extLst>
            </p:cNvPr>
            <p:cNvGrpSpPr/>
            <p:nvPr/>
          </p:nvGrpSpPr>
          <p:grpSpPr>
            <a:xfrm>
              <a:off x="7956549" y="277361"/>
              <a:ext cx="3366931" cy="2683157"/>
              <a:chOff x="7962465" y="277361"/>
              <a:chExt cx="3366931" cy="2683157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B389313-4307-5DEC-D40F-CB672A0B018A}"/>
                  </a:ext>
                </a:extLst>
              </p:cNvPr>
              <p:cNvGrpSpPr/>
              <p:nvPr/>
            </p:nvGrpSpPr>
            <p:grpSpPr>
              <a:xfrm>
                <a:off x="7962465" y="277361"/>
                <a:ext cx="3366931" cy="2683157"/>
                <a:chOff x="423844" y="277361"/>
                <a:chExt cx="3366931" cy="2683157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277411A-0B54-C8E3-E939-4B8580DF817E}"/>
                    </a:ext>
                  </a:extLst>
                </p:cNvPr>
                <p:cNvSpPr txBox="1"/>
                <p:nvPr/>
              </p:nvSpPr>
              <p:spPr>
                <a:xfrm>
                  <a:off x="423844" y="2314187"/>
                  <a:ext cx="3366931" cy="64633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/>
                    <a:t>-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reduce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함수를 사용</a:t>
                  </a:r>
                  <a:r>
                    <a:rPr lang="ko-KR" altLang="en-US" sz="1200" dirty="0"/>
                    <a:t>하여</a:t>
                  </a:r>
                  <a:r>
                    <a:rPr lang="en-US" altLang="ko-KR" sz="1200" dirty="0"/>
                    <a:t> </a:t>
                  </a:r>
                  <a:r>
                    <a:rPr lang="ko-KR" altLang="en-US" sz="1200" dirty="0"/>
                    <a:t>선택된 연도별 행정구의 사상자수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사망자수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중상자수</a:t>
                  </a:r>
                  <a:r>
                    <a:rPr lang="en-US" altLang="ko-KR" sz="1200" dirty="0"/>
                    <a:t>, </a:t>
                  </a:r>
                  <a:r>
                    <a:rPr lang="ko-KR" altLang="en-US" sz="1200" dirty="0"/>
                    <a:t>경상자수 합계 정보를 사용해</a:t>
                  </a:r>
                  <a:r>
                    <a:rPr lang="en-US" altLang="ko-KR" sz="1200" dirty="0"/>
                    <a:t> </a:t>
                  </a:r>
                  <a:r>
                    <a:rPr lang="ko-KR" altLang="en-US" sz="1200" dirty="0"/>
                    <a:t>시각적으로 표현</a:t>
                  </a:r>
                  <a:endParaRPr lang="en-US" altLang="ko-KR" sz="1200" dirty="0"/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B89BEB41-CCD5-A45B-3D86-5540BC8BA103}"/>
                    </a:ext>
                  </a:extLst>
                </p:cNvPr>
                <p:cNvSpPr/>
                <p:nvPr/>
              </p:nvSpPr>
              <p:spPr>
                <a:xfrm>
                  <a:off x="1298696" y="277361"/>
                  <a:ext cx="1612727" cy="38579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chemeClr val="tx1"/>
                      </a:solidFill>
                    </a:rPr>
                    <a:t>AccidentChart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AA936FA-E8EF-69FB-1C7F-1120CE0C2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8816" y="662622"/>
                <a:ext cx="3355818" cy="165156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CC36582-CD78-DF9F-147D-C4A50CF5EB07}"/>
                </a:ext>
              </a:extLst>
            </p:cNvPr>
            <p:cNvCxnSpPr>
              <a:cxnSpLocks/>
              <a:stCxn id="11" idx="3"/>
              <a:endCxn id="40" idx="1"/>
            </p:cNvCxnSpPr>
            <p:nvPr/>
          </p:nvCxnSpPr>
          <p:spPr>
            <a:xfrm>
              <a:off x="3761047" y="3221127"/>
              <a:ext cx="1156829" cy="15624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C637706-08F4-2064-326B-C2D2D0485F2B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6824947" y="4783591"/>
              <a:ext cx="1120750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FF569B6-7350-D0D8-E440-EE97F6B3FF45}"/>
                </a:ext>
              </a:extLst>
            </p:cNvPr>
            <p:cNvGrpSpPr/>
            <p:nvPr/>
          </p:nvGrpSpPr>
          <p:grpSpPr>
            <a:xfrm>
              <a:off x="7945697" y="3581628"/>
              <a:ext cx="3379372" cy="2340495"/>
              <a:chOff x="7945697" y="3581628"/>
              <a:chExt cx="3379372" cy="234049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82D112ED-6935-A052-03FF-0748B3BC9587}"/>
                  </a:ext>
                </a:extLst>
              </p:cNvPr>
              <p:cNvGrpSpPr/>
              <p:nvPr/>
            </p:nvGrpSpPr>
            <p:grpSpPr>
              <a:xfrm>
                <a:off x="7945697" y="3581628"/>
                <a:ext cx="3379372" cy="2340495"/>
                <a:chOff x="412994" y="1252511"/>
                <a:chExt cx="3379372" cy="2340495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B811265-1447-54B3-72AB-C7C6AA70C2C3}"/>
                    </a:ext>
                  </a:extLst>
                </p:cNvPr>
                <p:cNvSpPr txBox="1"/>
                <p:nvPr/>
              </p:nvSpPr>
              <p:spPr>
                <a:xfrm>
                  <a:off x="412994" y="2946675"/>
                  <a:ext cx="3379372" cy="64633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/>
                    <a:t>- </a:t>
                  </a:r>
                  <a:r>
                    <a:rPr lang="ko-KR" altLang="en-US" sz="1200" dirty="0"/>
                    <a:t>사고다발구역 리스트</a:t>
                  </a:r>
                  <a:r>
                    <a:rPr lang="en-US" altLang="ko-KR" sz="1200" dirty="0"/>
                    <a:t> </a:t>
                  </a:r>
                  <a:r>
                    <a:rPr lang="ko-KR" altLang="en-US" sz="1200" dirty="0"/>
                    <a:t>구성 및 </a:t>
                  </a:r>
                  <a:r>
                    <a:rPr lang="en-US" altLang="ko-KR" sz="1200" dirty="0"/>
                    <a:t>Kakao Map Api</a:t>
                  </a:r>
                  <a:r>
                    <a:rPr lang="ko-KR" altLang="en-US" sz="1200" dirty="0"/>
                    <a:t>와 연동하여 해당 지역을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 지도에 표시하기 위한 위도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/</a:t>
                  </a:r>
                  <a:r>
                    <a:rPr lang="ko-KR" altLang="en-US" sz="1200" b="1" dirty="0">
                      <a:solidFill>
                        <a:srgbClr val="FF0000"/>
                      </a:solidFill>
                    </a:rPr>
                    <a:t>경도 좌표로 사용</a:t>
                  </a:r>
                  <a:endParaRPr lang="en-US" altLang="ko-KR" sz="12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5BCDC7CB-FFB2-1B16-71DE-C7C44DAE7390}"/>
                    </a:ext>
                  </a:extLst>
                </p:cNvPr>
                <p:cNvSpPr/>
                <p:nvPr/>
              </p:nvSpPr>
              <p:spPr>
                <a:xfrm>
                  <a:off x="1298698" y="1252511"/>
                  <a:ext cx="1612727" cy="38579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Map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CEEF07A-2CF0-0D7E-E65D-CE1212B41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549" y="3965215"/>
                <a:ext cx="3362169" cy="13105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B6E43D-7794-ECD8-4D57-7549429E3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3" y="1856997"/>
            <a:ext cx="2090635" cy="14857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3AFEEB-F0A0-2824-A33A-64248AEA0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827" y="4937147"/>
            <a:ext cx="2231125" cy="16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8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8F5DCD-A27E-CBB0-40A6-4AAC0CFF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7" y="1287262"/>
            <a:ext cx="6381212" cy="48595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1D0F39-9FFD-BFAF-0C04-A59CED3B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44" y="2269313"/>
            <a:ext cx="571580" cy="30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A577BD8-F595-DE7F-35E3-4B758A05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497" y="3448357"/>
            <a:ext cx="543001" cy="247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254A87-7DA4-1BFD-8ED0-36C45A908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971" y="4576228"/>
            <a:ext cx="552527" cy="2953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85B1EB-58CD-412F-8A7E-CE744C482C3B}"/>
              </a:ext>
            </a:extLst>
          </p:cNvPr>
          <p:cNvSpPr txBox="1"/>
          <p:nvPr/>
        </p:nvSpPr>
        <p:spPr>
          <a:xfrm>
            <a:off x="8124825" y="22362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자전거도로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471E67-F3C3-79D2-9044-47D3BACD1037}"/>
              </a:ext>
            </a:extLst>
          </p:cNvPr>
          <p:cNvSpPr txBox="1"/>
          <p:nvPr/>
        </p:nvSpPr>
        <p:spPr>
          <a:xfrm>
            <a:off x="7307497" y="1542117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▣ 자전거 도로 </a:t>
            </a:r>
            <a:r>
              <a:rPr lang="ko-KR" altLang="en-US" sz="1600" dirty="0" err="1"/>
              <a:t>색상별</a:t>
            </a:r>
            <a:r>
              <a:rPr lang="ko-KR" altLang="en-US" sz="1600" dirty="0"/>
              <a:t> 의미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B5A0D8-7214-7582-36BD-DD31D97CF1D9}"/>
              </a:ext>
            </a:extLst>
          </p:cNvPr>
          <p:cNvSpPr txBox="1"/>
          <p:nvPr/>
        </p:nvSpPr>
        <p:spPr>
          <a:xfrm>
            <a:off x="8124825" y="338659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보행자 겸용도로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7304C1-8BFD-B3CC-5EA9-B0119BF654AC}"/>
              </a:ext>
            </a:extLst>
          </p:cNvPr>
          <p:cNvSpPr txBox="1"/>
          <p:nvPr/>
        </p:nvSpPr>
        <p:spPr>
          <a:xfrm>
            <a:off x="8124825" y="453922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자동차 겸용도로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E668BF-A763-2EB0-F31D-1EC1E1B20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540" y="3234194"/>
            <a:ext cx="857370" cy="676369"/>
          </a:xfrm>
          <a:prstGeom prst="rect">
            <a:avLst/>
          </a:prstGeom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CF103F-6D84-6902-C878-78F004C90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356" y="2070561"/>
            <a:ext cx="878554" cy="700619"/>
          </a:xfrm>
          <a:prstGeom prst="rect">
            <a:avLst/>
          </a:prstGeom>
          <a:ln>
            <a:noFill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9E1D628-C303-5DDE-C16C-F2D7C26CD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3356" y="4395976"/>
            <a:ext cx="878554" cy="6558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84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A8D23-CD1B-FCDD-43AF-331D00AB4CB7}"/>
              </a:ext>
            </a:extLst>
          </p:cNvPr>
          <p:cNvSpPr txBox="1"/>
          <p:nvPr/>
        </p:nvSpPr>
        <p:spPr>
          <a:xfrm>
            <a:off x="6821291" y="2971372"/>
            <a:ext cx="20906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▶ 사고다발 구간에 대한 연도</a:t>
            </a:r>
            <a:r>
              <a:rPr lang="en-US" altLang="ko-KR" sz="800" dirty="0"/>
              <a:t>/</a:t>
            </a:r>
            <a:r>
              <a:rPr lang="ko-KR" altLang="en-US" sz="800" dirty="0"/>
              <a:t>시</a:t>
            </a:r>
            <a:r>
              <a:rPr lang="en-US" altLang="ko-KR" sz="800" dirty="0"/>
              <a:t>/</a:t>
            </a:r>
            <a:r>
              <a:rPr lang="ko-KR" altLang="en-US" sz="800" dirty="0"/>
              <a:t>구 선택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C525C-E099-EF3B-A237-5875ED7F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31" y="1727501"/>
            <a:ext cx="4673451" cy="23453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F58117-9609-F6DF-A8E0-CC8F6F04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9" y="1771055"/>
            <a:ext cx="5069428" cy="23017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A69D3A-6318-93FE-B0C0-507E89C27DFD}"/>
              </a:ext>
            </a:extLst>
          </p:cNvPr>
          <p:cNvSpPr/>
          <p:nvPr/>
        </p:nvSpPr>
        <p:spPr>
          <a:xfrm>
            <a:off x="3943349" y="1879600"/>
            <a:ext cx="704851" cy="21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A54C6-C377-3311-98F0-6D841ABE0615}"/>
              </a:ext>
            </a:extLst>
          </p:cNvPr>
          <p:cNvSpPr/>
          <p:nvPr/>
        </p:nvSpPr>
        <p:spPr>
          <a:xfrm>
            <a:off x="7038974" y="2066924"/>
            <a:ext cx="4486276" cy="130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12FDBD-130E-CA30-E152-9BFDDCA0413E}"/>
              </a:ext>
            </a:extLst>
          </p:cNvPr>
          <p:cNvSpPr/>
          <p:nvPr/>
        </p:nvSpPr>
        <p:spPr>
          <a:xfrm>
            <a:off x="5563296" y="2245924"/>
            <a:ext cx="1133475" cy="12211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B0B49-97FF-FD38-D778-B7E150F3DAFA}"/>
              </a:ext>
            </a:extLst>
          </p:cNvPr>
          <p:cNvSpPr txBox="1"/>
          <p:nvPr/>
        </p:nvSpPr>
        <p:spPr>
          <a:xfrm>
            <a:off x="1152201" y="4498300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사고다발 구간에 대한 연도</a:t>
            </a:r>
            <a:r>
              <a:rPr lang="en-US" altLang="ko-KR" sz="1400" dirty="0"/>
              <a:t>/</a:t>
            </a:r>
            <a:r>
              <a:rPr lang="ko-KR" altLang="en-US" sz="1400" dirty="0"/>
              <a:t>시</a:t>
            </a:r>
            <a:r>
              <a:rPr lang="en-US" altLang="ko-KR" sz="1400" dirty="0"/>
              <a:t>/</a:t>
            </a:r>
            <a:r>
              <a:rPr lang="ko-KR" altLang="en-US" sz="1400" dirty="0"/>
              <a:t>구 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B5C9-6462-90E6-ED26-84D69294E339}"/>
              </a:ext>
            </a:extLst>
          </p:cNvPr>
          <p:cNvSpPr txBox="1"/>
          <p:nvPr/>
        </p:nvSpPr>
        <p:spPr>
          <a:xfrm>
            <a:off x="6537738" y="4498299"/>
            <a:ext cx="5298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연도 지역에 대한 각 사고다발구간 위치 및 사고발생 건 수 조회</a:t>
            </a:r>
          </a:p>
        </p:txBody>
      </p:sp>
    </p:spTree>
    <p:extLst>
      <p:ext uri="{BB962C8B-B14F-4D97-AF65-F5344CB8AC3E}">
        <p14:creationId xmlns:p14="http://schemas.microsoft.com/office/powerpoint/2010/main" val="100546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5E7AA18-D3B2-FD8D-64B9-D0268B694001}"/>
              </a:ext>
            </a:extLst>
          </p:cNvPr>
          <p:cNvSpPr/>
          <p:nvPr/>
        </p:nvSpPr>
        <p:spPr>
          <a:xfrm>
            <a:off x="1428750" y="1362075"/>
            <a:ext cx="9477375" cy="4514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3F1A3A-193B-98B4-0FEC-413F14A57B90}"/>
              </a:ext>
            </a:extLst>
          </p:cNvPr>
          <p:cNvGrpSpPr/>
          <p:nvPr/>
        </p:nvGrpSpPr>
        <p:grpSpPr>
          <a:xfrm>
            <a:off x="3426847" y="2015064"/>
            <a:ext cx="6145856" cy="3151721"/>
            <a:chOff x="3207772" y="1262589"/>
            <a:chExt cx="6145856" cy="31517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06519C-4927-04D1-1BA0-29A64E3DE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7772" y="1262589"/>
              <a:ext cx="6145856" cy="315172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F745D2-C905-996E-48B5-064E7AAF8C51}"/>
                </a:ext>
              </a:extLst>
            </p:cNvPr>
            <p:cNvSpPr/>
            <p:nvPr/>
          </p:nvSpPr>
          <p:spPr>
            <a:xfrm>
              <a:off x="3348989" y="2263140"/>
              <a:ext cx="5841435" cy="1638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3387F1F-CFA7-F963-E0FD-FF60C927877A}"/>
                </a:ext>
              </a:extLst>
            </p:cNvPr>
            <p:cNvSpPr/>
            <p:nvPr/>
          </p:nvSpPr>
          <p:spPr>
            <a:xfrm>
              <a:off x="7836311" y="2302381"/>
              <a:ext cx="445582" cy="4455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63CB087-E5A3-6FA1-DD82-9AF21A3A39DB}"/>
              </a:ext>
            </a:extLst>
          </p:cNvPr>
          <p:cNvSpPr/>
          <p:nvPr/>
        </p:nvSpPr>
        <p:spPr>
          <a:xfrm>
            <a:off x="1944875" y="2305475"/>
            <a:ext cx="4151125" cy="48097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사고다발구간 리스트 영역 내 마우스 커서가 위와 같이 변경</a:t>
            </a:r>
          </a:p>
        </p:txBody>
      </p:sp>
    </p:spTree>
    <p:extLst>
      <p:ext uri="{BB962C8B-B14F-4D97-AF65-F5344CB8AC3E}">
        <p14:creationId xmlns:p14="http://schemas.microsoft.com/office/powerpoint/2010/main" val="413403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9067A0-B5E0-D383-774E-E561D366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5" y="1287261"/>
            <a:ext cx="9622650" cy="5066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8A536-26A1-D9EF-50F1-6D6296D08283}"/>
              </a:ext>
            </a:extLst>
          </p:cNvPr>
          <p:cNvSpPr/>
          <p:nvPr/>
        </p:nvSpPr>
        <p:spPr>
          <a:xfrm>
            <a:off x="6348413" y="2462214"/>
            <a:ext cx="3433762" cy="153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8BC5B6-C5C6-12DE-0354-86D2D60ABA7E}"/>
              </a:ext>
            </a:extLst>
          </p:cNvPr>
          <p:cNvSpPr/>
          <p:nvPr/>
        </p:nvSpPr>
        <p:spPr>
          <a:xfrm>
            <a:off x="2209800" y="2776631"/>
            <a:ext cx="2087880" cy="20878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2A67B843-B1A0-E3FE-34E5-623B0D2D0B9B}"/>
              </a:ext>
            </a:extLst>
          </p:cNvPr>
          <p:cNvCxnSpPr>
            <a:cxnSpLocks/>
            <a:endCxn id="11" idx="6"/>
          </p:cNvCxnSpPr>
          <p:nvPr/>
        </p:nvCxnSpPr>
        <p:spPr>
          <a:xfrm rot="10800000" flipV="1">
            <a:off x="4297681" y="2545555"/>
            <a:ext cx="2050733" cy="127501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4E784E8-6868-6635-8EC5-809EB237D689}"/>
              </a:ext>
            </a:extLst>
          </p:cNvPr>
          <p:cNvSpPr/>
          <p:nvPr/>
        </p:nvSpPr>
        <p:spPr>
          <a:xfrm>
            <a:off x="881224" y="2241715"/>
            <a:ext cx="4840741" cy="3744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사고 다발구간 내 첫 번째 </a:t>
            </a:r>
            <a:r>
              <a:rPr lang="ko-KR" altLang="en-US" sz="1100" b="1">
                <a:solidFill>
                  <a:schemeClr val="tx1"/>
                </a:solidFill>
              </a:rPr>
              <a:t>항목에 대해 지도의 중심이 이동되도록 설정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7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F873DD0-3AA3-F85D-7D70-C4E1C3F8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6" y="1287262"/>
            <a:ext cx="9622649" cy="4906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B92F60-7CE9-52E9-F536-2870817D990F}"/>
              </a:ext>
            </a:extLst>
          </p:cNvPr>
          <p:cNvSpPr/>
          <p:nvPr/>
        </p:nvSpPr>
        <p:spPr>
          <a:xfrm>
            <a:off x="1767840" y="2181225"/>
            <a:ext cx="3480434" cy="348043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DF2A6-ECF0-89AB-D164-88711E3F5F67}"/>
              </a:ext>
            </a:extLst>
          </p:cNvPr>
          <p:cNvSpPr/>
          <p:nvPr/>
        </p:nvSpPr>
        <p:spPr>
          <a:xfrm>
            <a:off x="6386513" y="2181225"/>
            <a:ext cx="3421856" cy="969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10E8AF-D1C3-067E-8B13-2FC5B99AFB3E}"/>
              </a:ext>
            </a:extLst>
          </p:cNvPr>
          <p:cNvSpPr/>
          <p:nvPr/>
        </p:nvSpPr>
        <p:spPr>
          <a:xfrm>
            <a:off x="363985" y="1707608"/>
            <a:ext cx="5832017" cy="3744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사고다발 구간 리스트 항목 내 모든 지점들에 대한 </a:t>
            </a:r>
            <a:r>
              <a:rPr lang="en-US" altLang="ko-KR" sz="1100" b="1" dirty="0">
                <a:solidFill>
                  <a:schemeClr val="tx1"/>
                </a:solidFill>
              </a:rPr>
              <a:t>Marker</a:t>
            </a:r>
            <a:r>
              <a:rPr lang="ko-KR" altLang="en-US" sz="1100" b="1" dirty="0">
                <a:solidFill>
                  <a:schemeClr val="tx1"/>
                </a:solidFill>
              </a:rPr>
              <a:t>들이 다중으로 표시되어 있음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F67D9E7-C44F-E565-0A8A-C5A84B0E4339}"/>
              </a:ext>
            </a:extLst>
          </p:cNvPr>
          <p:cNvCxnSpPr>
            <a:cxnSpLocks/>
            <a:stCxn id="18" idx="1"/>
            <a:endCxn id="16" idx="6"/>
          </p:cNvCxnSpPr>
          <p:nvPr/>
        </p:nvCxnSpPr>
        <p:spPr>
          <a:xfrm rot="10800000" flipV="1">
            <a:off x="5248275" y="2665810"/>
            <a:ext cx="1138239" cy="125563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8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95F399-E91B-C321-2743-2676D841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6" y="1287262"/>
            <a:ext cx="9622649" cy="5083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0251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Map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C3F831-5A9B-1AF4-946E-D0ED4A3840BF}"/>
              </a:ext>
            </a:extLst>
          </p:cNvPr>
          <p:cNvSpPr/>
          <p:nvPr/>
        </p:nvSpPr>
        <p:spPr>
          <a:xfrm>
            <a:off x="6372840" y="2889249"/>
            <a:ext cx="3425210" cy="1460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0A4B2F-7369-723A-DED5-28C06B053262}"/>
              </a:ext>
            </a:extLst>
          </p:cNvPr>
          <p:cNvSpPr/>
          <p:nvPr/>
        </p:nvSpPr>
        <p:spPr>
          <a:xfrm>
            <a:off x="1685924" y="2194559"/>
            <a:ext cx="3118486" cy="31184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D916A1D5-252B-0408-FCFD-F8B21951B6F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4804410" y="2962274"/>
            <a:ext cx="1568430" cy="7029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0BFE706-1E5A-407C-3167-811E696A77DC}"/>
              </a:ext>
            </a:extLst>
          </p:cNvPr>
          <p:cNvSpPr/>
          <p:nvPr/>
        </p:nvSpPr>
        <p:spPr>
          <a:xfrm>
            <a:off x="4537074" y="2182118"/>
            <a:ext cx="3058795" cy="48742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확인하고 싶은 위치 선택 시 이동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마커 클릭 시 관련 위치 정보 출력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24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390472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</a:t>
            </a:r>
            <a:r>
              <a:rPr lang="en-US" altLang="ko-KR" sz="1500" b="1" dirty="0" err="1"/>
              <a:t>AccidentChart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컴포넌트 부분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0879C3-2A4E-3189-0A0F-5CA033FC3AB9}"/>
              </a:ext>
            </a:extLst>
          </p:cNvPr>
          <p:cNvGrpSpPr/>
          <p:nvPr/>
        </p:nvGrpSpPr>
        <p:grpSpPr>
          <a:xfrm>
            <a:off x="424126" y="2486018"/>
            <a:ext cx="10551163" cy="4112258"/>
            <a:chOff x="530658" y="1473963"/>
            <a:chExt cx="10551163" cy="41122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6B8478-74C1-0D6C-6B6A-D2467D57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58" y="2946302"/>
              <a:ext cx="3681475" cy="26399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17EAA6E-485B-9910-0B37-F3F2C1355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868" y="1941758"/>
              <a:ext cx="4139953" cy="348653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BF73CF0-A0ED-1F15-985E-D8230B5B0BF3}"/>
                </a:ext>
              </a:extLst>
            </p:cNvPr>
            <p:cNvSpPr/>
            <p:nvPr/>
          </p:nvSpPr>
          <p:spPr>
            <a:xfrm>
              <a:off x="1295949" y="3999724"/>
              <a:ext cx="1123337" cy="10202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9E0996E0-C884-B0F2-14A4-CC93AF01A3F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00272" y="1473963"/>
              <a:ext cx="2787738" cy="86086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1F3AFD-2EA1-7816-2304-3553295DD975}"/>
                </a:ext>
              </a:extLst>
            </p:cNvPr>
            <p:cNvSpPr/>
            <p:nvPr/>
          </p:nvSpPr>
          <p:spPr>
            <a:xfrm>
              <a:off x="7088010" y="2091652"/>
              <a:ext cx="3493338" cy="6698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DA2F5E8-7D6E-F6F1-60DB-6109754B0B15}"/>
                </a:ext>
              </a:extLst>
            </p:cNvPr>
            <p:cNvSpPr/>
            <p:nvPr/>
          </p:nvSpPr>
          <p:spPr>
            <a:xfrm>
              <a:off x="3184577" y="3685024"/>
              <a:ext cx="3058795" cy="48742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차트 속 막대에 커서를 올리면 해당 항목의 </a:t>
              </a:r>
              <a:endParaRPr lang="en-US" altLang="ko-KR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데이터를 표시하는 박스가 추가로 </a:t>
              </a:r>
              <a:r>
                <a:rPr lang="ko-KR" altLang="en-US" sz="1100" b="1" dirty="0" err="1">
                  <a:solidFill>
                    <a:schemeClr val="tx1"/>
                  </a:solidFill>
                </a:rPr>
                <a:t>보여짐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9E6A5B3-A192-9BC4-A611-9AFABBDC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" y="1198490"/>
            <a:ext cx="3623471" cy="2575052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C27EBD3-295F-A095-65EF-EF4CAF6476F5}"/>
              </a:ext>
            </a:extLst>
          </p:cNvPr>
          <p:cNvCxnSpPr>
            <a:cxnSpLocks/>
          </p:cNvCxnSpPr>
          <p:nvPr/>
        </p:nvCxnSpPr>
        <p:spPr>
          <a:xfrm>
            <a:off x="2095236" y="3595456"/>
            <a:ext cx="0" cy="417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D09E979-711B-42F1-82A5-4DDE4E2AF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21" y="499533"/>
            <a:ext cx="4323231" cy="16515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3441F97-8729-4394-80DE-F6E615CD9156}"/>
              </a:ext>
            </a:extLst>
          </p:cNvPr>
          <p:cNvCxnSpPr>
            <a:cxnSpLocks/>
          </p:cNvCxnSpPr>
          <p:nvPr/>
        </p:nvCxnSpPr>
        <p:spPr>
          <a:xfrm>
            <a:off x="8985788" y="2309674"/>
            <a:ext cx="0" cy="417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1F22C0-3023-4C0C-B22B-57FB6A7EB5A0}"/>
              </a:ext>
            </a:extLst>
          </p:cNvPr>
          <p:cNvSpPr/>
          <p:nvPr/>
        </p:nvSpPr>
        <p:spPr>
          <a:xfrm>
            <a:off x="489192" y="1628090"/>
            <a:ext cx="3493338" cy="19019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F14D21FA-00C9-4F0A-B765-12DC5AAD21A7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2459116" y="5290562"/>
            <a:ext cx="4376221" cy="52431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BC557C-13DA-4755-BCBA-874B02FCEFFA}"/>
              </a:ext>
            </a:extLst>
          </p:cNvPr>
          <p:cNvSpPr/>
          <p:nvPr/>
        </p:nvSpPr>
        <p:spPr>
          <a:xfrm>
            <a:off x="6835336" y="5717219"/>
            <a:ext cx="3493338" cy="195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45A81B-0AA9-411D-B376-55A937306E6E}"/>
              </a:ext>
            </a:extLst>
          </p:cNvPr>
          <p:cNvSpPr/>
          <p:nvPr/>
        </p:nvSpPr>
        <p:spPr>
          <a:xfrm>
            <a:off x="4105601" y="1830822"/>
            <a:ext cx="2473338" cy="48742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차트라이브러리 양식에 따라 배열로 데이터 값을 정렬해서 차트생성</a:t>
            </a:r>
          </a:p>
        </p:txBody>
      </p:sp>
    </p:spTree>
    <p:extLst>
      <p:ext uri="{BB962C8B-B14F-4D97-AF65-F5344CB8AC3E}">
        <p14:creationId xmlns:p14="http://schemas.microsoft.com/office/powerpoint/2010/main" val="321751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3059A85-59CF-3685-0EC2-14964078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5" y="4051893"/>
            <a:ext cx="5476876" cy="1938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947195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Board </a:t>
            </a:r>
            <a:r>
              <a:rPr lang="ko-KR" altLang="en-US" sz="1500" b="1" dirty="0"/>
              <a:t>컴포넌트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주소 </a:t>
            </a:r>
            <a:r>
              <a:rPr lang="en-US" altLang="ko-KR" sz="1500" b="1" dirty="0"/>
              <a:t>: http://localhost:3000/Board </a:t>
            </a:r>
            <a:r>
              <a:rPr lang="ko-KR" altLang="en-US" sz="1500" b="1" dirty="0"/>
              <a:t>및 </a:t>
            </a:r>
            <a:r>
              <a:rPr lang="en-US" altLang="ko-KR" sz="1500" b="1" dirty="0"/>
              <a:t>http://localhost:3000/Board/insert)</a:t>
            </a:r>
            <a:endParaRPr lang="ko-KR" altLang="en-US"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4BD6A-929B-8534-9CC8-F1328795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" y="1372235"/>
            <a:ext cx="5476875" cy="205676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619249-A133-1A23-90D9-90BE530BD92D}"/>
              </a:ext>
            </a:extLst>
          </p:cNvPr>
          <p:cNvGrpSpPr/>
          <p:nvPr/>
        </p:nvGrpSpPr>
        <p:grpSpPr>
          <a:xfrm>
            <a:off x="6748832" y="1372235"/>
            <a:ext cx="4743451" cy="3987255"/>
            <a:chOff x="6748832" y="1372235"/>
            <a:chExt cx="4743451" cy="39872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5BAD85E-2158-AC80-B660-8CFF7E23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8833" y="1372235"/>
              <a:ext cx="4743450" cy="35172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0EA63C-C2CA-A4AB-94A8-824722C6BD42}"/>
                </a:ext>
              </a:extLst>
            </p:cNvPr>
            <p:cNvSpPr txBox="1"/>
            <p:nvPr/>
          </p:nvSpPr>
          <p:spPr>
            <a:xfrm>
              <a:off x="6748832" y="5020936"/>
              <a:ext cx="45879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- </a:t>
              </a:r>
              <a:r>
                <a:rPr lang="ko-KR" altLang="en-US" sz="800" b="1" dirty="0"/>
                <a:t>글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작성시 제목</a:t>
              </a:r>
              <a:r>
                <a:rPr lang="en-US" altLang="ko-KR" sz="800" b="1" dirty="0"/>
                <a:t>/</a:t>
              </a:r>
              <a:r>
                <a:rPr lang="ko-KR" altLang="en-US" sz="800" b="1" dirty="0"/>
                <a:t>내용</a:t>
              </a:r>
              <a:r>
                <a:rPr lang="en-US" altLang="ko-KR" sz="800" b="1" dirty="0"/>
                <a:t>/</a:t>
              </a:r>
              <a:r>
                <a:rPr lang="ko-KR" altLang="en-US" sz="800" b="1" dirty="0"/>
                <a:t>작성자명을 입력하면 게시판의 목록에서 보여지도록 정보 저장 후 전달</a:t>
              </a:r>
              <a:endParaRPr lang="en-US" altLang="ko-KR" sz="800" b="1" dirty="0"/>
            </a:p>
            <a:p>
              <a:r>
                <a:rPr lang="en-US" altLang="ko-KR" sz="800" b="1" dirty="0"/>
                <a:t>- </a:t>
              </a:r>
              <a:r>
                <a:rPr lang="ko-KR" altLang="en-US" sz="800" b="1" dirty="0"/>
                <a:t>이 때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입력한 비밀번호는 게시글 수정</a:t>
              </a:r>
              <a:r>
                <a:rPr lang="en-US" altLang="ko-KR" sz="800" b="1" dirty="0"/>
                <a:t>/</a:t>
              </a:r>
              <a:r>
                <a:rPr lang="ko-KR" altLang="en-US" sz="800" b="1" dirty="0"/>
                <a:t>삭제 시 반드시 필요하도록 설계</a:t>
              </a:r>
              <a:endParaRPr lang="en-US" altLang="ko-KR" sz="800" b="1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C16B5-81C1-08F8-4918-CFD92956B98D}"/>
              </a:ext>
            </a:extLst>
          </p:cNvPr>
          <p:cNvSpPr/>
          <p:nvPr/>
        </p:nvSpPr>
        <p:spPr>
          <a:xfrm>
            <a:off x="5192110" y="3222594"/>
            <a:ext cx="436333" cy="206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7CAEE-BBB0-CF81-7B44-73992F0B0A1D}"/>
              </a:ext>
            </a:extLst>
          </p:cNvPr>
          <p:cNvSpPr txBox="1"/>
          <p:nvPr/>
        </p:nvSpPr>
        <p:spPr>
          <a:xfrm>
            <a:off x="303645" y="3461752"/>
            <a:ext cx="532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</a:t>
            </a:r>
            <a:r>
              <a:rPr lang="ko-KR" altLang="en-US" sz="800" b="1" dirty="0"/>
              <a:t>글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작성시 </a:t>
            </a:r>
            <a:r>
              <a:rPr lang="ko-KR" altLang="en-US" sz="800" b="1" dirty="0" err="1"/>
              <a:t>입력받은</a:t>
            </a:r>
            <a:r>
              <a:rPr lang="ko-KR" altLang="en-US" sz="800" b="1" dirty="0"/>
              <a:t> 제목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내용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작성자명과 게시글의 작성일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분 단위까지 표현</a:t>
            </a:r>
            <a:r>
              <a:rPr lang="en-US" altLang="ko-KR" sz="800" b="1" dirty="0"/>
              <a:t>)</a:t>
            </a:r>
            <a:r>
              <a:rPr lang="ko-KR" altLang="en-US" sz="800" b="1" dirty="0"/>
              <a:t>에 대한 정보를 목록으로 나타냄</a:t>
            </a:r>
            <a:endParaRPr lang="en-US" altLang="ko-KR" sz="8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45B96E-0903-6506-A175-28F5BF365ABF}"/>
              </a:ext>
            </a:extLst>
          </p:cNvPr>
          <p:cNvCxnSpPr>
            <a:cxnSpLocks/>
          </p:cNvCxnSpPr>
          <p:nvPr/>
        </p:nvCxnSpPr>
        <p:spPr>
          <a:xfrm>
            <a:off x="5628443" y="3326406"/>
            <a:ext cx="11203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0EE0F96-F8A8-127D-26B8-BD0C2AF1434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628443" y="4412202"/>
            <a:ext cx="1120389" cy="6633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4AADDB-5C0E-05D4-77F2-EADF9CCAA836}"/>
              </a:ext>
            </a:extLst>
          </p:cNvPr>
          <p:cNvSpPr/>
          <p:nvPr/>
        </p:nvSpPr>
        <p:spPr>
          <a:xfrm>
            <a:off x="772510" y="4960873"/>
            <a:ext cx="4855933" cy="229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DBF57E-47F6-638D-52F2-0F8C6E663072}"/>
              </a:ext>
            </a:extLst>
          </p:cNvPr>
          <p:cNvSpPr/>
          <p:nvPr/>
        </p:nvSpPr>
        <p:spPr>
          <a:xfrm>
            <a:off x="2526807" y="5298089"/>
            <a:ext cx="3569193" cy="22934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게시글 작성시 게시판 목록에서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35067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C44094-EBF5-F937-7476-F83ABF383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8" y="1305210"/>
            <a:ext cx="4717265" cy="16692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105458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Board </a:t>
            </a:r>
            <a:r>
              <a:rPr lang="ko-KR" altLang="en-US" sz="1500" b="1" dirty="0"/>
              <a:t>컴포넌트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주소 </a:t>
            </a:r>
            <a:r>
              <a:rPr lang="en-US" altLang="ko-KR" sz="1500" b="1" dirty="0"/>
              <a:t>: http://localhost:3000/Board </a:t>
            </a:r>
            <a:r>
              <a:rPr lang="ko-KR" altLang="en-US" sz="1500" b="1" dirty="0"/>
              <a:t>및 </a:t>
            </a:r>
            <a:r>
              <a:rPr lang="en-US" altLang="ko-KR" sz="1500" b="1" dirty="0"/>
              <a:t>http://localhost:3000/Board/board/:id)</a:t>
            </a:r>
            <a:endParaRPr lang="ko-KR" altLang="en-US" sz="15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AD202D6-17FF-D68A-26FE-D3E9B4348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50" y="1219036"/>
            <a:ext cx="5849309" cy="337071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DA57EB-0D3F-A352-D911-9C61F44DA70B}"/>
              </a:ext>
            </a:extLst>
          </p:cNvPr>
          <p:cNvSpPr/>
          <p:nvPr/>
        </p:nvSpPr>
        <p:spPr>
          <a:xfrm>
            <a:off x="997003" y="2102284"/>
            <a:ext cx="507354" cy="177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5CF030E-D3CC-0393-00B7-E1F320FAC0EF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04357" y="2204061"/>
            <a:ext cx="3929193" cy="700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FB48E2-42D2-D984-7AD7-A7966A849D77}"/>
              </a:ext>
            </a:extLst>
          </p:cNvPr>
          <p:cNvSpPr/>
          <p:nvPr/>
        </p:nvSpPr>
        <p:spPr>
          <a:xfrm>
            <a:off x="239698" y="1272136"/>
            <a:ext cx="630314" cy="183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998A905-8611-5C12-6668-1E39840F24B7}"/>
              </a:ext>
            </a:extLst>
          </p:cNvPr>
          <p:cNvSpPr/>
          <p:nvPr/>
        </p:nvSpPr>
        <p:spPr>
          <a:xfrm>
            <a:off x="5541145" y="1219036"/>
            <a:ext cx="788634" cy="236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C1A6FD-862A-2441-818E-02DE17EB7DD0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70012" y="1320291"/>
            <a:ext cx="4671133" cy="17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6DFB6E9-72CF-5F58-549C-7BC25AA09668}"/>
              </a:ext>
            </a:extLst>
          </p:cNvPr>
          <p:cNvSpPr/>
          <p:nvPr/>
        </p:nvSpPr>
        <p:spPr>
          <a:xfrm>
            <a:off x="2614766" y="2127681"/>
            <a:ext cx="2645547" cy="22934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게시글 클릭 시 게시글 내용 확인 가능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BE0AB3-C557-4DA9-2122-55290A71CFD0}"/>
              </a:ext>
            </a:extLst>
          </p:cNvPr>
          <p:cNvSpPr/>
          <p:nvPr/>
        </p:nvSpPr>
        <p:spPr>
          <a:xfrm>
            <a:off x="10435038" y="4227250"/>
            <a:ext cx="644294" cy="255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4626A0C-8AF6-8A8D-00A3-45267EAC2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95" y="5084808"/>
            <a:ext cx="5849309" cy="754054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244CB27-B137-5499-CAB6-2DC48B1FF99F}"/>
              </a:ext>
            </a:extLst>
          </p:cNvPr>
          <p:cNvCxnSpPr>
            <a:cxnSpLocks/>
          </p:cNvCxnSpPr>
          <p:nvPr/>
        </p:nvCxnSpPr>
        <p:spPr>
          <a:xfrm flipH="1">
            <a:off x="8487052" y="4362133"/>
            <a:ext cx="1947986" cy="844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CA3B30-EE09-4A7F-F83C-3C57659C8A5A}"/>
              </a:ext>
            </a:extLst>
          </p:cNvPr>
          <p:cNvSpPr/>
          <p:nvPr/>
        </p:nvSpPr>
        <p:spPr>
          <a:xfrm>
            <a:off x="5912528" y="4589755"/>
            <a:ext cx="4900474" cy="36219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수정하기</a:t>
            </a:r>
            <a:r>
              <a:rPr lang="en-US" altLang="ko-KR" sz="1100" b="1" dirty="0">
                <a:solidFill>
                  <a:schemeClr val="tx1"/>
                </a:solidFill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</a:rPr>
              <a:t>삭제하기 버튼 클릭 시 비밀번호를 입력하는 창이 표시되면서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삭제</a:t>
            </a:r>
            <a:r>
              <a:rPr lang="en-US" altLang="ko-KR" sz="1100" b="1" dirty="0">
                <a:solidFill>
                  <a:schemeClr val="tx1"/>
                </a:solidFill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</a:rPr>
              <a:t>수정버튼은 사라지고 확인 버튼만 남음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42F1B42-BF9D-07DD-2DC4-A6BB391B1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3" y="3989115"/>
            <a:ext cx="3653558" cy="10956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F5A3A25-9E0C-17DE-3091-78CE935C2E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4" y="5310427"/>
            <a:ext cx="3656197" cy="105687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33113E-0DCE-192C-6446-E4A68C2E04FF}"/>
              </a:ext>
            </a:extLst>
          </p:cNvPr>
          <p:cNvSpPr/>
          <p:nvPr/>
        </p:nvSpPr>
        <p:spPr>
          <a:xfrm>
            <a:off x="10901779" y="5437971"/>
            <a:ext cx="431230" cy="2559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F4915BD-565E-0DCA-1DB0-0CB4961F6EE6}"/>
              </a:ext>
            </a:extLst>
          </p:cNvPr>
          <p:cNvCxnSpPr>
            <a:cxnSpLocks/>
            <a:stCxn id="66" idx="1"/>
            <a:endCxn id="65" idx="3"/>
          </p:cNvCxnSpPr>
          <p:nvPr/>
        </p:nvCxnSpPr>
        <p:spPr>
          <a:xfrm flipH="1">
            <a:off x="3946331" y="5565958"/>
            <a:ext cx="6955448" cy="272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2D2670F-F1EB-2D89-6908-CF4253B7AFBC}"/>
              </a:ext>
            </a:extLst>
          </p:cNvPr>
          <p:cNvCxnSpPr>
            <a:cxnSpLocks/>
            <a:stCxn id="66" idx="1"/>
            <a:endCxn id="63" idx="3"/>
          </p:cNvCxnSpPr>
          <p:nvPr/>
        </p:nvCxnSpPr>
        <p:spPr>
          <a:xfrm flipH="1" flipV="1">
            <a:off x="3946331" y="4536962"/>
            <a:ext cx="6955448" cy="102899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73AD07B-8FE4-BBC5-F67E-BB4C55285CA1}"/>
              </a:ext>
            </a:extLst>
          </p:cNvPr>
          <p:cNvSpPr/>
          <p:nvPr/>
        </p:nvSpPr>
        <p:spPr>
          <a:xfrm>
            <a:off x="239698" y="3680364"/>
            <a:ext cx="4057549" cy="36219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비밀번호를 입력하지 않고 확인 버튼 클릭 시 </a:t>
            </a:r>
            <a:r>
              <a:rPr lang="en-US" altLang="ko-KR" sz="1100" b="1" dirty="0">
                <a:solidFill>
                  <a:schemeClr val="tx1"/>
                </a:solidFill>
              </a:rPr>
              <a:t>alert </a:t>
            </a:r>
            <a:r>
              <a:rPr lang="ko-KR" altLang="en-US" sz="1100" b="1" dirty="0">
                <a:solidFill>
                  <a:schemeClr val="tx1"/>
                </a:solidFill>
              </a:rPr>
              <a:t>메시지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2C474C7-BB20-57A9-03F7-1BA948C84A20}"/>
              </a:ext>
            </a:extLst>
          </p:cNvPr>
          <p:cNvSpPr/>
          <p:nvPr/>
        </p:nvSpPr>
        <p:spPr>
          <a:xfrm>
            <a:off x="252280" y="5062094"/>
            <a:ext cx="4057549" cy="36219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게시글 작성시 입력한 비밀번호와 다른 비밀번호를 입력하고 확인 버튼 클릭 시 </a:t>
            </a:r>
            <a:r>
              <a:rPr lang="en-US" altLang="ko-KR" sz="1100" b="1" dirty="0">
                <a:solidFill>
                  <a:schemeClr val="tx1"/>
                </a:solidFill>
              </a:rPr>
              <a:t>alert </a:t>
            </a:r>
            <a:r>
              <a:rPr lang="ko-KR" altLang="en-US" sz="1100" b="1" dirty="0">
                <a:solidFill>
                  <a:schemeClr val="tx1"/>
                </a:solidFill>
              </a:rPr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401310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669B6-5D47-78B4-62DA-9C8CBE506833}"/>
              </a:ext>
            </a:extLst>
          </p:cNvPr>
          <p:cNvSpPr txBox="1">
            <a:spLocks/>
          </p:cNvSpPr>
          <p:nvPr/>
        </p:nvSpPr>
        <p:spPr>
          <a:xfrm>
            <a:off x="1524000" y="723900"/>
            <a:ext cx="9144000" cy="78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목 차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FCC8F2F-B03C-23AD-3696-CAF798CF148F}"/>
              </a:ext>
            </a:extLst>
          </p:cNvPr>
          <p:cNvSpPr txBox="1">
            <a:spLocks/>
          </p:cNvSpPr>
          <p:nvPr/>
        </p:nvSpPr>
        <p:spPr>
          <a:xfrm>
            <a:off x="1524000" y="1828800"/>
            <a:ext cx="9144000" cy="398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b="1" dirty="0"/>
              <a:t>(1) </a:t>
            </a:r>
            <a:r>
              <a:rPr lang="ko-KR" altLang="en-US" sz="1800" b="1" dirty="0"/>
              <a:t>프로젝트 배경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(2) </a:t>
            </a:r>
            <a:r>
              <a:rPr lang="ko-KR" altLang="en-US" sz="1800" b="1" dirty="0"/>
              <a:t>개발 환경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(3) </a:t>
            </a:r>
            <a:r>
              <a:rPr lang="ko-KR" altLang="en-US" sz="1800" b="1" dirty="0"/>
              <a:t>핵심기능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(4) </a:t>
            </a:r>
            <a:r>
              <a:rPr lang="ko-KR" altLang="en-US" sz="1800" b="1" dirty="0"/>
              <a:t>팀원 역할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(5) </a:t>
            </a:r>
            <a:r>
              <a:rPr lang="ko-KR" altLang="en-US" sz="1800" b="1" dirty="0"/>
              <a:t>수행 절차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(6) </a:t>
            </a:r>
            <a:r>
              <a:rPr lang="ko-KR" altLang="en-US" sz="1800" b="1"/>
              <a:t>구성도 </a:t>
            </a:r>
            <a:r>
              <a:rPr lang="ko-KR" altLang="en-US" sz="1800" b="1" dirty="0"/>
              <a:t>및</a:t>
            </a:r>
            <a:r>
              <a:rPr lang="en-US" altLang="ko-KR" sz="1800" b="1"/>
              <a:t> </a:t>
            </a:r>
            <a:r>
              <a:rPr lang="ko-KR" altLang="en-US" sz="1800" b="1" dirty="0"/>
              <a:t>구현결과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(7) </a:t>
            </a:r>
            <a:r>
              <a:rPr lang="ko-KR" altLang="en-US" sz="1800" b="1" dirty="0"/>
              <a:t>문제 해결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(8) </a:t>
            </a:r>
            <a:r>
              <a:rPr lang="ko-KR" altLang="en-US" sz="1800" b="1" dirty="0"/>
              <a:t>기대효과</a:t>
            </a:r>
            <a:endParaRPr lang="en-US" altLang="ko-KR" sz="1800" b="1" dirty="0"/>
          </a:p>
          <a:p>
            <a:pPr algn="l">
              <a:lnSpc>
                <a:spcPct val="150000"/>
              </a:lnSpc>
            </a:pPr>
            <a:r>
              <a:rPr lang="en-US" altLang="ko-KR" sz="1800" b="1" dirty="0"/>
              <a:t>(9) </a:t>
            </a:r>
            <a:r>
              <a:rPr lang="ko-KR" altLang="en-US" sz="1800" b="1" dirty="0"/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360807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619592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Law </a:t>
            </a:r>
            <a:r>
              <a:rPr lang="ko-KR" altLang="en-US" sz="1500" b="1" dirty="0"/>
              <a:t>컴포넌트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주소 </a:t>
            </a:r>
            <a:r>
              <a:rPr lang="en-US" altLang="ko-KR" sz="1500" b="1" dirty="0"/>
              <a:t>: http://localhost:3000/LawAbout)</a:t>
            </a:r>
            <a:endParaRPr lang="ko-KR" altLang="en-US" sz="1500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5B6B7C-7D50-8E42-9E64-9871E3F4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9382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FFC332-0D26-F744-E878-A80B47EA0830}"/>
              </a:ext>
            </a:extLst>
          </p:cNvPr>
          <p:cNvCxnSpPr/>
          <p:nvPr/>
        </p:nvCxnSpPr>
        <p:spPr>
          <a:xfrm flipV="1">
            <a:off x="4257675" y="1597025"/>
            <a:ext cx="0" cy="6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">
            <a:extLst>
              <a:ext uri="{FF2B5EF4-FFF2-40B4-BE49-F238E27FC236}">
                <a16:creationId xmlns:a16="http://schemas.microsoft.com/office/drawing/2014/main" id="{E2B2034A-0ADF-D1C9-ABAE-2A410CE84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415" y="3728891"/>
            <a:ext cx="7499893" cy="27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A3B6235-6327-6ED4-7AE5-5582D9F64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3" y="1573700"/>
            <a:ext cx="5794850" cy="215519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9BE1E6-F8CF-6C90-1C8C-780F0C623FC2}"/>
              </a:ext>
            </a:extLst>
          </p:cNvPr>
          <p:cNvSpPr/>
          <p:nvPr/>
        </p:nvSpPr>
        <p:spPr>
          <a:xfrm>
            <a:off x="260112" y="1395413"/>
            <a:ext cx="1097664" cy="3857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LawAbout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5D667D9-2C89-8AD0-02E0-9FBA13330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2" y="4001910"/>
            <a:ext cx="5794850" cy="2392561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CDB5FB4-78D9-10C9-3136-48E0BCA4A3EB}"/>
              </a:ext>
            </a:extLst>
          </p:cNvPr>
          <p:cNvCxnSpPr>
            <a:stCxn id="21" idx="2"/>
            <a:endCxn id="28" idx="0"/>
          </p:cNvCxnSpPr>
          <p:nvPr/>
        </p:nvCxnSpPr>
        <p:spPr>
          <a:xfrm flipH="1">
            <a:off x="3157537" y="3728891"/>
            <a:ext cx="1" cy="273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10C061-603F-4BB0-3D15-2F65B55446F7}"/>
              </a:ext>
            </a:extLst>
          </p:cNvPr>
          <p:cNvGrpSpPr/>
          <p:nvPr/>
        </p:nvGrpSpPr>
        <p:grpSpPr>
          <a:xfrm>
            <a:off x="6759487" y="1573700"/>
            <a:ext cx="4385798" cy="2662309"/>
            <a:chOff x="7230001" y="1597025"/>
            <a:chExt cx="4385798" cy="266230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0B5EF0D-8E4A-BC40-30AC-6CB9B0F74091}"/>
                </a:ext>
              </a:extLst>
            </p:cNvPr>
            <p:cNvGrpSpPr/>
            <p:nvPr/>
          </p:nvGrpSpPr>
          <p:grpSpPr>
            <a:xfrm>
              <a:off x="7230001" y="1597025"/>
              <a:ext cx="4266504" cy="2222914"/>
              <a:chOff x="7251715" y="1008077"/>
              <a:chExt cx="4266504" cy="2222914"/>
            </a:xfrm>
          </p:grpSpPr>
          <p:pic>
            <p:nvPicPr>
              <p:cNvPr id="22" name="_x217597664">
                <a:extLst>
                  <a:ext uri="{FF2B5EF4-FFF2-40B4-BE49-F238E27FC236}">
                    <a16:creationId xmlns:a16="http://schemas.microsoft.com/office/drawing/2014/main" id="{BBFF5AD0-46CC-183C-A898-2C273619B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1716" y="1008077"/>
                <a:ext cx="4266503" cy="1861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_x173047624">
                <a:extLst>
                  <a:ext uri="{FF2B5EF4-FFF2-40B4-BE49-F238E27FC236}">
                    <a16:creationId xmlns:a16="http://schemas.microsoft.com/office/drawing/2014/main" id="{CFF178EE-6BF8-5715-7E52-31AB3BE6C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1715" y="2851113"/>
                <a:ext cx="4266503" cy="379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9FA40A-DEF1-490E-B924-297B7DF6161D}"/>
                </a:ext>
              </a:extLst>
            </p:cNvPr>
            <p:cNvSpPr txBox="1"/>
            <p:nvPr/>
          </p:nvSpPr>
          <p:spPr>
            <a:xfrm>
              <a:off x="7230001" y="3797669"/>
              <a:ext cx="4385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카테고리 별로 페이지에 표현되는 뉴스의 개수를 </a:t>
              </a:r>
              <a:r>
                <a:rPr lang="en-US" altLang="ko-KR" sz="800" b="1" dirty="0"/>
                <a:t>3</a:t>
              </a:r>
              <a:r>
                <a:rPr lang="ko-KR" altLang="en-US" sz="800" b="1" dirty="0"/>
                <a:t>개로 제한하고 그 이상의 뉴스 정보를 </a:t>
              </a:r>
              <a:endParaRPr lang="en-US" altLang="ko-KR" sz="800" b="1" dirty="0"/>
            </a:p>
            <a:p>
              <a:r>
                <a:rPr lang="ko-KR" altLang="en-US" sz="800" b="1" dirty="0"/>
                <a:t>보고 싶을 때는 ‘</a:t>
              </a:r>
              <a:r>
                <a:rPr lang="ko-KR" altLang="en-US" sz="800" b="1" dirty="0" err="1"/>
                <a:t>더보기</a:t>
              </a:r>
              <a:r>
                <a:rPr lang="ko-KR" altLang="en-US" sz="800" b="1" dirty="0"/>
                <a:t>’ 로 표현된 버튼을 클릭했을 때 정보가 나타나도록 설정</a:t>
              </a:r>
            </a:p>
            <a:p>
              <a:endParaRPr lang="en-US" altLang="ko-KR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1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618150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Law </a:t>
            </a:r>
            <a:r>
              <a:rPr lang="ko-KR" altLang="en-US" sz="1500" b="1" dirty="0"/>
              <a:t>컴포넌트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주소 </a:t>
            </a:r>
            <a:r>
              <a:rPr lang="en-US" altLang="ko-KR" sz="1500" b="1" dirty="0"/>
              <a:t>: http://localhost:3000/LawHome)</a:t>
            </a:r>
            <a:endParaRPr lang="ko-KR" altLang="en-US" sz="15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7FF1C3-C2ED-DAC8-5DA9-07A103CDC6AF}"/>
              </a:ext>
            </a:extLst>
          </p:cNvPr>
          <p:cNvGrpSpPr/>
          <p:nvPr/>
        </p:nvGrpSpPr>
        <p:grpSpPr>
          <a:xfrm>
            <a:off x="480430" y="1133077"/>
            <a:ext cx="6181500" cy="5345899"/>
            <a:chOff x="480430" y="1133077"/>
            <a:chExt cx="6466748" cy="534589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358438B-4F06-27C6-4526-67F638A44548}"/>
                </a:ext>
              </a:extLst>
            </p:cNvPr>
            <p:cNvGrpSpPr/>
            <p:nvPr/>
          </p:nvGrpSpPr>
          <p:grpSpPr>
            <a:xfrm>
              <a:off x="480430" y="1352535"/>
              <a:ext cx="6466748" cy="5126441"/>
              <a:chOff x="480430" y="1352535"/>
              <a:chExt cx="6466748" cy="512644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9BC6332-5ED0-E233-9E0E-D47189717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430" y="3096883"/>
                <a:ext cx="6466747" cy="3382093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62C6D2C-C9BC-A436-DAE8-59713FC63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430" y="1352535"/>
                <a:ext cx="6466748" cy="1190618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B7FEC73-B305-A39B-8E1A-1E8ED8F3954F}"/>
                  </a:ext>
                </a:extLst>
              </p:cNvPr>
              <p:cNvSpPr/>
              <p:nvPr/>
            </p:nvSpPr>
            <p:spPr>
              <a:xfrm>
                <a:off x="5353235" y="1686807"/>
                <a:ext cx="1455938" cy="2396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D2E4BED2-6357-54D9-A897-46F8EB5EA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926454"/>
                <a:ext cx="0" cy="119061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097849D-4EAC-2F68-A7F8-A5AB2D43C2D9}"/>
                </a:ext>
              </a:extLst>
            </p:cNvPr>
            <p:cNvSpPr/>
            <p:nvPr/>
          </p:nvSpPr>
          <p:spPr>
            <a:xfrm>
              <a:off x="480430" y="1133077"/>
              <a:ext cx="1148316" cy="3857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LawAbout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5D88A4B-03B6-374D-B9D8-42984BC2AE90}"/>
                </a:ext>
              </a:extLst>
            </p:cNvPr>
            <p:cNvSpPr/>
            <p:nvPr/>
          </p:nvSpPr>
          <p:spPr>
            <a:xfrm>
              <a:off x="480430" y="2924173"/>
              <a:ext cx="1148316" cy="3857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LawHome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D3A2D889-3C92-0966-1340-D4F855EE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41" y="3117072"/>
            <a:ext cx="4385799" cy="22474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D07AFF-177B-8D80-8760-13C4373A0759}"/>
              </a:ext>
            </a:extLst>
          </p:cNvPr>
          <p:cNvSpPr txBox="1"/>
          <p:nvPr/>
        </p:nvSpPr>
        <p:spPr>
          <a:xfrm>
            <a:off x="6935041" y="5364546"/>
            <a:ext cx="438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</a:t>
            </a:r>
            <a:r>
              <a:rPr lang="en-US" altLang="ko-KR" sz="800" b="1" dirty="0" err="1"/>
              <a:t>Iframe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사용하여 사용자의 화면에서 </a:t>
            </a:r>
            <a:r>
              <a:rPr lang="en-US" altLang="ko-KR" sz="800" b="1" dirty="0"/>
              <a:t>‘</a:t>
            </a:r>
            <a:r>
              <a:rPr lang="ko-KR" altLang="en-US" sz="800" b="1" dirty="0"/>
              <a:t>자전거 이용활성화에 관한 법률</a:t>
            </a:r>
            <a:r>
              <a:rPr lang="en-US" altLang="ko-KR" sz="800" b="1" dirty="0"/>
              <a:t>＇</a:t>
            </a:r>
            <a:r>
              <a:rPr lang="ko-KR" altLang="en-US" sz="800" b="1" dirty="0"/>
              <a:t>을 </a:t>
            </a:r>
            <a:endParaRPr lang="en-US" altLang="ko-KR" sz="800" b="1" dirty="0"/>
          </a:p>
          <a:p>
            <a:r>
              <a:rPr lang="en-US" altLang="ko-KR" sz="800" b="1" dirty="0"/>
              <a:t> </a:t>
            </a:r>
            <a:r>
              <a:rPr lang="ko-KR" altLang="en-US" sz="800" b="1" dirty="0"/>
              <a:t>조회할 수 있도록 구현</a:t>
            </a:r>
            <a:endParaRPr lang="en-US" altLang="ko-KR" sz="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E036099-5D00-4B85-F303-339405F47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41" y="1352535"/>
            <a:ext cx="4384755" cy="878086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AF7FF-CE2F-B170-A0F3-B61DDB054595}"/>
              </a:ext>
            </a:extLst>
          </p:cNvPr>
          <p:cNvSpPr txBox="1"/>
          <p:nvPr/>
        </p:nvSpPr>
        <p:spPr>
          <a:xfrm>
            <a:off x="6933998" y="2230621"/>
            <a:ext cx="438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- </a:t>
            </a:r>
            <a:r>
              <a:rPr lang="ko-KR" altLang="en-US" sz="800" b="1" dirty="0"/>
              <a:t>사용자가 해당 버튼을 클릭하면 </a:t>
            </a:r>
            <a:r>
              <a:rPr lang="en-US" altLang="ko-KR" sz="800" b="1" dirty="0"/>
              <a:t>‘</a:t>
            </a:r>
            <a:r>
              <a:rPr lang="ko-KR" altLang="en-US" sz="800" b="1" dirty="0"/>
              <a:t>자전거 이용활성화에 관한 법률</a:t>
            </a:r>
            <a:r>
              <a:rPr lang="en-US" altLang="ko-KR" sz="800" b="1" dirty="0"/>
              <a:t>＇ </a:t>
            </a:r>
            <a:r>
              <a:rPr lang="ko-KR" altLang="en-US" sz="800" b="1" dirty="0"/>
              <a:t>정보를 제공하는 </a:t>
            </a:r>
            <a:r>
              <a:rPr lang="en-US" altLang="ko-KR" sz="800" b="1" dirty="0" err="1"/>
              <a:t>LawHome</a:t>
            </a:r>
            <a:r>
              <a:rPr lang="ko-KR" altLang="en-US" sz="800" b="1" dirty="0"/>
              <a:t> 페이지로 이동할 수 있도록 작성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8239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문제 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8D772-58BD-7AB9-DC8B-32B71B043D8D}"/>
              </a:ext>
            </a:extLst>
          </p:cNvPr>
          <p:cNvSpPr txBox="1"/>
          <p:nvPr/>
        </p:nvSpPr>
        <p:spPr>
          <a:xfrm>
            <a:off x="290655" y="1263422"/>
            <a:ext cx="49826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문제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en-US" altLang="ko-KR" sz="1200" dirty="0" err="1"/>
              <a:t>kakao</a:t>
            </a:r>
            <a:r>
              <a:rPr lang="en-US" altLang="ko-KR" sz="1200" dirty="0"/>
              <a:t> map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를 연동하여 프로젝트 파일에 카카오 지도를  띄우는 과정에서 </a:t>
            </a:r>
            <a:r>
              <a:rPr lang="en-US" altLang="ko-KR" sz="1200" dirty="0" err="1"/>
              <a:t>kakao</a:t>
            </a:r>
            <a:r>
              <a:rPr lang="en-US" altLang="ko-KR" sz="1200" dirty="0"/>
              <a:t> map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api</a:t>
            </a:r>
            <a:r>
              <a:rPr lang="ko-KR" altLang="en-US" sz="1200" dirty="0"/>
              <a:t> 공식문서에서 알려주는 </a:t>
            </a:r>
            <a:r>
              <a:rPr lang="en-US" altLang="ko-KR" sz="1200" dirty="0"/>
              <a:t>map</a:t>
            </a:r>
            <a:r>
              <a:rPr lang="ko-KR" altLang="en-US" sz="1200" dirty="0"/>
              <a:t>을 표시하기 위한 코드를  적용했는데 </a:t>
            </a:r>
            <a:r>
              <a:rPr lang="en-US" altLang="ko-KR" sz="1200" dirty="0"/>
              <a:t>map</a:t>
            </a:r>
            <a:r>
              <a:rPr lang="ko-KR" altLang="en-US" sz="1200" dirty="0"/>
              <a:t>을 표시하기 위한 </a:t>
            </a:r>
            <a:r>
              <a:rPr lang="en-US" altLang="ko-KR" sz="1200" dirty="0"/>
              <a:t>div </a:t>
            </a:r>
            <a:r>
              <a:rPr lang="ko-KR" altLang="en-US" sz="1200" dirty="0"/>
              <a:t>공간만 나타나고 </a:t>
            </a:r>
            <a:r>
              <a:rPr lang="en-US" altLang="ko-KR" sz="1200" dirty="0"/>
              <a:t>map</a:t>
            </a:r>
            <a:r>
              <a:rPr lang="ko-KR" altLang="en-US" sz="1200" dirty="0"/>
              <a:t>이 표시되지 않는 문제가 발생 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50ED2-B68A-CD43-00D6-FF8963F32F33}"/>
              </a:ext>
            </a:extLst>
          </p:cNvPr>
          <p:cNvSpPr txBox="1"/>
          <p:nvPr/>
        </p:nvSpPr>
        <p:spPr>
          <a:xfrm>
            <a:off x="6304906" y="1162058"/>
            <a:ext cx="4953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해결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en-US" altLang="ko-KR" sz="1200" dirty="0"/>
              <a:t>Kakao Maps API</a:t>
            </a:r>
            <a:r>
              <a:rPr lang="ko-KR" altLang="en-US" sz="1200" dirty="0"/>
              <a:t>를 사용하기 위해 </a:t>
            </a:r>
            <a:r>
              <a:rPr lang="en-US" altLang="ko-KR" sz="1200" dirty="0"/>
              <a:t>Kakao Maps SDK</a:t>
            </a:r>
            <a:r>
              <a:rPr lang="ko-KR" altLang="en-US" sz="1200" dirty="0"/>
              <a:t>의 스크립트를 처리해야 함</a:t>
            </a:r>
            <a:r>
              <a:rPr lang="en-US" altLang="ko-KR" sz="1200" dirty="0"/>
              <a:t>.</a:t>
            </a:r>
            <a:r>
              <a:rPr lang="ko-KR" altLang="en-US" sz="1200" dirty="0"/>
              <a:t> 스크립트 로딩 과정에서는 비동기적으로 스크립트를 로드하고</a:t>
            </a:r>
            <a:r>
              <a:rPr lang="en-US" altLang="ko-KR" sz="1200" dirty="0"/>
              <a:t>, </a:t>
            </a:r>
            <a:r>
              <a:rPr lang="ko-KR" altLang="en-US" sz="1200" dirty="0"/>
              <a:t>스크립트가 로드된 이후 작업들을 수행할 수 있도록 코드를 작성한 후에는 </a:t>
            </a:r>
            <a:r>
              <a:rPr lang="en-US" altLang="ko-KR" sz="1200" dirty="0" err="1"/>
              <a:t>kakao</a:t>
            </a:r>
            <a:r>
              <a:rPr lang="en-US" altLang="ko-KR" sz="1200" dirty="0"/>
              <a:t> map </a:t>
            </a:r>
            <a:r>
              <a:rPr lang="ko-KR" altLang="en-US" sz="1200" dirty="0"/>
              <a:t>지도가 잘 출력되었음</a:t>
            </a:r>
            <a:r>
              <a:rPr lang="en-US" altLang="ko-KR" sz="1200" dirty="0"/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8D9F7A-25FB-709C-0348-C428C989E0DA}"/>
              </a:ext>
            </a:extLst>
          </p:cNvPr>
          <p:cNvSpPr/>
          <p:nvPr/>
        </p:nvSpPr>
        <p:spPr>
          <a:xfrm>
            <a:off x="290656" y="2517152"/>
            <a:ext cx="4982680" cy="167492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var container = </a:t>
            </a:r>
            <a:r>
              <a:rPr lang="en-US" altLang="ko-KR" sz="1100" dirty="0" err="1">
                <a:solidFill>
                  <a:schemeClr val="tx1"/>
                </a:solidFill>
                <a:latin typeface="+mj-lt"/>
              </a:rPr>
              <a:t>document</a:t>
            </a:r>
            <a:r>
              <a:rPr lang="en-US" altLang="ko-KR" sz="1100" b="0" dirty="0" err="1">
                <a:solidFill>
                  <a:schemeClr val="tx1"/>
                </a:solidFill>
                <a:effectLst/>
                <a:latin typeface="+mj-lt"/>
              </a:rPr>
              <a:t>.getElementById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('map’); 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var options = {center: new </a:t>
            </a:r>
            <a:r>
              <a:rPr lang="en-US" altLang="ko-KR" sz="1100" b="0" dirty="0" err="1">
                <a:solidFill>
                  <a:schemeClr val="tx1"/>
                </a:solidFill>
                <a:effectLst/>
                <a:latin typeface="+mj-lt"/>
              </a:rPr>
              <a:t>kakao.maps.LatLng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(33.450701, 126.570667), level: 3}; </a:t>
            </a:r>
          </a:p>
          <a:p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var map = new </a:t>
            </a:r>
            <a:r>
              <a:rPr lang="en-US" altLang="ko-KR" sz="1100" b="0" dirty="0" err="1">
                <a:solidFill>
                  <a:schemeClr val="tx1"/>
                </a:solidFill>
                <a:effectLst/>
                <a:latin typeface="+mj-lt"/>
              </a:rPr>
              <a:t>kakao.maps.Map</a:t>
            </a:r>
            <a:r>
              <a:rPr lang="en-US" altLang="ko-KR" sz="1100" b="0" dirty="0">
                <a:solidFill>
                  <a:schemeClr val="tx1"/>
                </a:solidFill>
                <a:effectLst/>
                <a:latin typeface="+mj-lt"/>
              </a:rPr>
              <a:t>(container, options);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D16C99-2BD4-2FB9-16E1-8A2F82402BCB}"/>
              </a:ext>
            </a:extLst>
          </p:cNvPr>
          <p:cNvSpPr/>
          <p:nvPr/>
        </p:nvSpPr>
        <p:spPr>
          <a:xfrm>
            <a:off x="6304906" y="2263806"/>
            <a:ext cx="5111776" cy="36487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const new_script = (src)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return new Promise((resolve, reject)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const script = document.createElement("script");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script.src = src;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script.addEventListener("load", ()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  resolve();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});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script.addEventListener("error", (e)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  reject(e);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});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document.head.appendChild(script);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});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};</a:t>
            </a:r>
          </a:p>
          <a:p>
            <a:endParaRPr lang="it-IT" altLang="ko-KR" sz="800" b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useEffect(()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const my_script = new_script(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"https://dapi.kakao.com/v2/maps/sdk.js?autoload=false&amp;appkey=);</a:t>
            </a:r>
          </a:p>
          <a:p>
            <a:endParaRPr lang="it-IT" altLang="ko-KR" sz="800" b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my_script.then(() =&gt; {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const kakao = window["kakao"];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  kakao.maps.load(() =&gt; {</a:t>
            </a:r>
          </a:p>
          <a:p>
            <a:r>
              <a:rPr lang="it-IT" altLang="ko-KR" sz="800" dirty="0">
                <a:solidFill>
                  <a:schemeClr val="tx1"/>
                </a:solidFill>
                <a:latin typeface="+mj-lt"/>
              </a:rPr>
              <a:t>      ~map</a:t>
            </a:r>
            <a:r>
              <a:rPr lang="ko-KR" altLang="en-US" sz="800" dirty="0">
                <a:solidFill>
                  <a:schemeClr val="tx1"/>
                </a:solidFill>
                <a:latin typeface="+mj-lt"/>
              </a:rPr>
              <a:t>의 초기값 설정 후 </a:t>
            </a:r>
            <a:r>
              <a:rPr lang="en-US" altLang="ko-KR" sz="800" dirty="0">
                <a:solidFill>
                  <a:schemeClr val="tx1"/>
                </a:solidFill>
                <a:latin typeface="+mj-lt"/>
              </a:rPr>
              <a:t>set </a:t>
            </a:r>
            <a:r>
              <a:rPr lang="ko-KR" altLang="en-US" sz="800" dirty="0">
                <a:solidFill>
                  <a:schemeClr val="tx1"/>
                </a:solidFill>
                <a:latin typeface="+mj-lt"/>
              </a:rPr>
              <a:t>코드</a:t>
            </a:r>
            <a:r>
              <a:rPr lang="en-US" altLang="ko-KR" sz="800" dirty="0">
                <a:solidFill>
                  <a:schemeClr val="tx1"/>
                </a:solidFill>
                <a:latin typeface="+mj-lt"/>
              </a:rPr>
              <a:t>~</a:t>
            </a:r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});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  });</a:t>
            </a:r>
          </a:p>
          <a:p>
            <a:r>
              <a:rPr lang="it-IT" altLang="ko-KR" sz="800" b="0" dirty="0">
                <a:solidFill>
                  <a:schemeClr val="tx1"/>
                </a:solidFill>
                <a:effectLst/>
                <a:latin typeface="+mj-lt"/>
              </a:rPr>
              <a:t>  }, []);</a:t>
            </a:r>
          </a:p>
        </p:txBody>
      </p:sp>
    </p:spTree>
    <p:extLst>
      <p:ext uri="{BB962C8B-B14F-4D97-AF65-F5344CB8AC3E}">
        <p14:creationId xmlns:p14="http://schemas.microsoft.com/office/powerpoint/2010/main" val="21767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문제 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8D772-58BD-7AB9-DC8B-32B71B043D8D}"/>
              </a:ext>
            </a:extLst>
          </p:cNvPr>
          <p:cNvSpPr txBox="1"/>
          <p:nvPr/>
        </p:nvSpPr>
        <p:spPr>
          <a:xfrm>
            <a:off x="542926" y="1149305"/>
            <a:ext cx="47536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문제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en-US" sz="1200" dirty="0"/>
              <a:t>사고다발 구간 조회 시 </a:t>
            </a:r>
            <a:r>
              <a:rPr lang="en-US" altLang="ko-KR" sz="1200" dirty="0" err="1"/>
              <a:t>accidentData</a:t>
            </a:r>
            <a:r>
              <a:rPr lang="ko-KR" altLang="en-US" sz="1200" dirty="0"/>
              <a:t>로 표현한 리스트에는 값이 표현되지만 그 리스트 중 첫 번째 자료의 위도</a:t>
            </a:r>
            <a:r>
              <a:rPr lang="en-US" altLang="ko-KR" sz="1200" dirty="0"/>
              <a:t>, </a:t>
            </a:r>
            <a:r>
              <a:rPr lang="ko-KR" altLang="en-US" sz="1200" dirty="0"/>
              <a:t>경도에 대해 지도의 중심을 설정하도록 한 </a:t>
            </a:r>
            <a:r>
              <a:rPr lang="ko-KR" altLang="en-US" sz="1200" dirty="0" err="1"/>
              <a:t>카카오맵</a:t>
            </a:r>
            <a:r>
              <a:rPr lang="ko-KR" altLang="en-US" sz="1200" dirty="0"/>
              <a:t> 위치 변경 코드에서 값이 정의되지 않았다는 오류 출력</a:t>
            </a: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50ED2-B68A-CD43-00D6-FF8963F32F33}"/>
              </a:ext>
            </a:extLst>
          </p:cNvPr>
          <p:cNvSpPr txBox="1"/>
          <p:nvPr/>
        </p:nvSpPr>
        <p:spPr>
          <a:xfrm>
            <a:off x="6200131" y="1126944"/>
            <a:ext cx="4953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해결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en-US" sz="1200" dirty="0"/>
              <a:t> 위도</a:t>
            </a:r>
            <a:r>
              <a:rPr lang="en-US" altLang="ko-KR" sz="1200" dirty="0"/>
              <a:t>, </a:t>
            </a:r>
            <a:r>
              <a:rPr lang="ko-KR" altLang="en-US" sz="1200" dirty="0"/>
              <a:t>경도에 대해 </a:t>
            </a:r>
            <a:r>
              <a:rPr lang="en-US" altLang="ko-KR" sz="1200" dirty="0" err="1"/>
              <a:t>accidentData</a:t>
            </a:r>
            <a:r>
              <a:rPr lang="en-US" altLang="ko-KR" sz="1200" dirty="0"/>
              <a:t> </a:t>
            </a:r>
            <a:r>
              <a:rPr lang="ko-KR" altLang="en-US" sz="1200" dirty="0"/>
              <a:t>값이 존재할 시에만 위치 값에 대해 지도 위치를 변경하도록 하는 조건식을 추가하여 </a:t>
            </a:r>
            <a:r>
              <a:rPr lang="en-US" altLang="ko-KR" sz="1200" dirty="0"/>
              <a:t>undefined data</a:t>
            </a:r>
            <a:r>
              <a:rPr lang="ko-KR" altLang="en-US" sz="1200" dirty="0"/>
              <a:t>사용으로 인한 오류 방지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CE202F-B917-381E-EE07-1141E9A5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9" y="3707479"/>
            <a:ext cx="4926161" cy="2360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8D9F7A-25FB-709C-0348-C428C989E0DA}"/>
              </a:ext>
            </a:extLst>
          </p:cNvPr>
          <p:cNvSpPr/>
          <p:nvPr/>
        </p:nvSpPr>
        <p:spPr>
          <a:xfrm>
            <a:off x="542926" y="2437670"/>
            <a:ext cx="2466974" cy="10475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center: new kakao.maps.LatLng(</a:t>
            </a:r>
          </a:p>
          <a:p>
            <a:r>
              <a:rPr lang="it-IT" altLang="ko-KR" sz="1100" dirty="0">
                <a:solidFill>
                  <a:schemeClr val="tx1"/>
                </a:solidFill>
                <a:latin typeface="+mj-lt"/>
              </a:rPr>
              <a:t>    </a:t>
            </a:r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accidentData[0].la_crd,</a:t>
            </a:r>
          </a:p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    accidentData[0].lo_crd</a:t>
            </a:r>
          </a:p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 ),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D16C99-2BD4-2FB9-16E1-8A2F82402BCB}"/>
              </a:ext>
            </a:extLst>
          </p:cNvPr>
          <p:cNvSpPr/>
          <p:nvPr/>
        </p:nvSpPr>
        <p:spPr>
          <a:xfrm>
            <a:off x="6304907" y="2000499"/>
            <a:ext cx="2466974" cy="104750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center: new kakao.maps.LatLng(</a:t>
            </a:r>
          </a:p>
          <a:p>
            <a:r>
              <a:rPr lang="it-IT" altLang="ko-KR" sz="1100" dirty="0">
                <a:solidFill>
                  <a:schemeClr val="tx1"/>
                </a:solidFill>
                <a:latin typeface="+mj-lt"/>
              </a:rPr>
              <a:t>    </a:t>
            </a:r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accidenData[0]</a:t>
            </a:r>
            <a:r>
              <a:rPr lang="it-IT" altLang="ko-KR" sz="1100" b="1" dirty="0">
                <a:solidFill>
                  <a:srgbClr val="FF0000"/>
                </a:solidFill>
                <a:effectLst/>
                <a:latin typeface="+mj-lt"/>
              </a:rPr>
              <a:t>?.</a:t>
            </a:r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la_crd,</a:t>
            </a:r>
          </a:p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    accidentData[0]</a:t>
            </a:r>
            <a:r>
              <a:rPr lang="it-IT" altLang="ko-KR" sz="1100" b="1" dirty="0">
                <a:solidFill>
                  <a:srgbClr val="FF0000"/>
                </a:solidFill>
                <a:effectLst/>
                <a:latin typeface="+mj-lt"/>
              </a:rPr>
              <a:t>?.</a:t>
            </a:r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lo_crd</a:t>
            </a:r>
          </a:p>
          <a:p>
            <a:r>
              <a:rPr lang="it-IT" altLang="ko-KR" sz="1100" b="0" dirty="0">
                <a:solidFill>
                  <a:schemeClr val="tx1"/>
                </a:solidFill>
                <a:effectLst/>
                <a:latin typeface="+mj-lt"/>
              </a:rPr>
              <a:t> ),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8E703A-602C-674E-96BA-F3D13720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31" y="3334617"/>
            <a:ext cx="5549901" cy="2933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4A52D56-014C-819C-916A-7143F6B581C5}"/>
              </a:ext>
            </a:extLst>
          </p:cNvPr>
          <p:cNvSpPr/>
          <p:nvPr/>
        </p:nvSpPr>
        <p:spPr>
          <a:xfrm>
            <a:off x="7048490" y="3901792"/>
            <a:ext cx="1618616" cy="16186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FAD1273-C294-A9BD-D21A-A078BD44FF54}"/>
              </a:ext>
            </a:extLst>
          </p:cNvPr>
          <p:cNvSpPr/>
          <p:nvPr/>
        </p:nvSpPr>
        <p:spPr>
          <a:xfrm>
            <a:off x="7673180" y="3485171"/>
            <a:ext cx="3381375" cy="31369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지역 선택 시 첫 번째 사고다발위치로 정상 이동</a:t>
            </a:r>
          </a:p>
        </p:txBody>
      </p:sp>
    </p:spTree>
    <p:extLst>
      <p:ext uri="{BB962C8B-B14F-4D97-AF65-F5344CB8AC3E}">
        <p14:creationId xmlns:p14="http://schemas.microsoft.com/office/powerpoint/2010/main" val="273761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8E3C89-4064-1065-7545-FB9D5C52A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221466"/>
              </p:ext>
            </p:extLst>
          </p:nvPr>
        </p:nvGraphicFramePr>
        <p:xfrm>
          <a:off x="709613" y="1115317"/>
          <a:ext cx="10815638" cy="5203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01987">
                  <a:extLst>
                    <a:ext uri="{9D8B030D-6E8A-4147-A177-3AD203B41FA5}">
                      <a16:colId xmlns:a16="http://schemas.microsoft.com/office/drawing/2014/main" val="2831797649"/>
                    </a:ext>
                  </a:extLst>
                </a:gridCol>
                <a:gridCol w="7613651">
                  <a:extLst>
                    <a:ext uri="{9D8B030D-6E8A-4147-A177-3AD203B41FA5}">
                      <a16:colId xmlns:a16="http://schemas.microsoft.com/office/drawing/2014/main" val="626826200"/>
                    </a:ext>
                  </a:extLst>
                </a:gridCol>
              </a:tblGrid>
              <a:tr h="535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핵심기능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j-lt"/>
                        </a:rPr>
                        <a:t>기대 효과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46270"/>
                  </a:ext>
                </a:extLst>
              </a:tr>
              <a:tr h="116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사고다발구간조회</a:t>
                      </a:r>
                      <a:endParaRPr lang="en-US" altLang="ko-KR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dirty="0"/>
                        <a:t>- </a:t>
                      </a:r>
                      <a:r>
                        <a:rPr lang="ko-KR" altLang="en-US" sz="1500" dirty="0"/>
                        <a:t>사용자가 선택한 연도와 구별 사고다발 구간의 조회가 가능하여 실제로 사고가 많이 발생하여 이용에 주의 필요한 구간에 대한 정보를 제공함</a:t>
                      </a:r>
                      <a:endParaRPr lang="en-US" altLang="ko-K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  <a:tr h="116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사고 차트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dirty="0"/>
                        <a:t>- </a:t>
                      </a:r>
                      <a:r>
                        <a:rPr lang="ko-KR" altLang="en-US" sz="1500" dirty="0"/>
                        <a:t>사용자가 선택한 연도와 구별 사고다발 구간의 사고 정보를 시각적으로 제공하여 정보 파악에 용이함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206879"/>
                  </a:ext>
                </a:extLst>
              </a:tr>
              <a:tr h="116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사고 제보 게시판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/>
                        <a:t>- </a:t>
                      </a:r>
                      <a:r>
                        <a:rPr lang="ko-KR" altLang="en-US" sz="1500" dirty="0"/>
                        <a:t>사고에 대한 정보를 공유할 수 있는 게시판 운영을 통해 실시간으로 사고에 대한 정보 파악에 용이함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188341"/>
                  </a:ext>
                </a:extLst>
              </a:tr>
              <a:tr h="1167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사고 관련 뉴스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latin typeface="+mj-lt"/>
                        </a:rPr>
                        <a:t>- </a:t>
                      </a:r>
                      <a:r>
                        <a:rPr lang="ko-KR" altLang="en-US" sz="1500" dirty="0">
                          <a:latin typeface="+mj-lt"/>
                        </a:rPr>
                        <a:t>자전거 사고 카테고리 별로 분류된 사고 뉴스를 제공하고</a:t>
                      </a:r>
                      <a:r>
                        <a:rPr lang="en-US" altLang="ko-KR" sz="1500" dirty="0">
                          <a:latin typeface="+mj-lt"/>
                        </a:rPr>
                        <a:t>, </a:t>
                      </a:r>
                      <a:r>
                        <a:rPr lang="ko-KR" altLang="en-US" sz="1500" dirty="0">
                          <a:latin typeface="+mj-lt"/>
                        </a:rPr>
                        <a:t>자전거 이용에 관한 법률에 대한 정보를 페이지를 이동하지 않고 손쉽게 얻을 수 있음</a:t>
                      </a:r>
                      <a:endParaRPr lang="en-US" altLang="ko-KR" sz="15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13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0C53B5-A354-501C-3454-12C20FC96EDD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8. </a:t>
            </a:r>
            <a:r>
              <a:rPr lang="ko-KR" altLang="en-US" sz="2400" b="1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19149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202561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9. </a:t>
            </a:r>
            <a:r>
              <a:rPr lang="ko-KR" altLang="en-US" sz="2400" b="1" dirty="0"/>
              <a:t>느낀 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2923BF-D78F-B268-DD5D-F6A02261C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58066"/>
              </p:ext>
            </p:extLst>
          </p:nvPr>
        </p:nvGraphicFramePr>
        <p:xfrm>
          <a:off x="436895" y="1020932"/>
          <a:ext cx="10837746" cy="45958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18873">
                  <a:extLst>
                    <a:ext uri="{9D8B030D-6E8A-4147-A177-3AD203B41FA5}">
                      <a16:colId xmlns:a16="http://schemas.microsoft.com/office/drawing/2014/main" val="1444453656"/>
                    </a:ext>
                  </a:extLst>
                </a:gridCol>
                <a:gridCol w="5418873">
                  <a:extLst>
                    <a:ext uri="{9D8B030D-6E8A-4147-A177-3AD203B41FA5}">
                      <a16:colId xmlns:a16="http://schemas.microsoft.com/office/drawing/2014/main" val="4114920818"/>
                    </a:ext>
                  </a:extLst>
                </a:gridCol>
              </a:tblGrid>
              <a:tr h="4798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아쉬웠던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잘했다고 생각하는 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46270"/>
                  </a:ext>
                </a:extLst>
              </a:tr>
              <a:tr h="4115984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/>
                        <a:t> 팀 전체적으로 프로젝트 경험이 부족하여 주제선정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및 구현에 바탕이 되는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data </a:t>
                      </a:r>
                      <a:r>
                        <a:rPr lang="ko-KR" altLang="en-US" sz="1200" dirty="0"/>
                        <a:t>선정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그리고 기간 내 구현 가능한 기능인지를 파악하는 데 어려움이 있어 </a:t>
                      </a:r>
                      <a:r>
                        <a:rPr lang="ko-KR" altLang="en-US" sz="1200" b="1" u="sng" dirty="0"/>
                        <a:t>초반에는 기능 구현 속도가 다른 팀들에 비해 더딘 편</a:t>
                      </a:r>
                      <a:r>
                        <a:rPr lang="ko-KR" altLang="en-US" sz="1200" dirty="0"/>
                        <a:t>이었지만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빠르게 상황을 인지하고 매일 정해진 시간에 팀 회의를 거쳐 서로의 진행상황을 공유하고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팀장과의 개인적인 소통을 자주 함으로써 인력이 필요한 업무에 재분배를 활발하게 진행하여 정해진 기간 안에 팀원들이 원하던 기능 구현을 완료하였다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전반적으로 </a:t>
                      </a:r>
                      <a:r>
                        <a:rPr lang="ko-KR" altLang="en-US" sz="12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리액트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Hook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사용할 때나 라이브러리를 사용할 때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 작성 선후관계나 작동 방식에 대한 이해가 완벽하지 않아서 기능 구현 과정에서 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여러 오류를 직면하거나 원하는 대로 결과가 나오지 않는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과정이 있었다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오류 메시지를 확인하고 수정하거나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chat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자료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서칭을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통해 오류 상황에 대한 해결을 진행하는 과정에서 반복 사용된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hooks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및 함수 활용에 대한 이해가 늘었다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코드작성에 앞서 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어떤 페이지를 만들지 그림을 직접 그려보고 시작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컴포넌트별로 구분된 기능의 흐름을 파악하는 데 용이했고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업무의 해결 순서를 파악하는 데도 큰 도움이 됐다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사고다발 구간에 대한 기능을 구현하는 과정에서 </a:t>
                      </a:r>
                      <a:r>
                        <a:rPr lang="en-US" altLang="ko-KR" sz="1200" b="1" u="sng" dirty="0" err="1"/>
                        <a:t>kakao</a:t>
                      </a:r>
                      <a:r>
                        <a:rPr lang="en-US" altLang="ko-KR" sz="1200" b="1" u="sng" dirty="0"/>
                        <a:t> map </a:t>
                      </a:r>
                      <a:r>
                        <a:rPr lang="en-US" altLang="ko-KR" sz="1200" b="1" u="sng" dirty="0" err="1"/>
                        <a:t>api</a:t>
                      </a:r>
                      <a:r>
                        <a:rPr lang="ko-KR" altLang="en-US" sz="1200" b="1" u="sng" dirty="0"/>
                        <a:t> 자체의 함수를 이용하는 상황이 많이 있었는데 </a:t>
                      </a:r>
                      <a:r>
                        <a:rPr lang="ko-KR" altLang="en-US" sz="1200" dirty="0"/>
                        <a:t>인터넷에 제공된 </a:t>
                      </a:r>
                      <a:r>
                        <a:rPr lang="en-US" altLang="ko-KR" sz="1200" dirty="0"/>
                        <a:t>map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관련 </a:t>
                      </a:r>
                      <a:r>
                        <a:rPr lang="en-US" altLang="ko-KR" sz="1200" dirty="0"/>
                        <a:t>Docs </a:t>
                      </a:r>
                      <a:r>
                        <a:rPr lang="ko-KR" altLang="en-US" sz="1200" dirty="0"/>
                        <a:t>문서와 샘플 참고 자료들이 많이 존재하는 것을 알고 </a:t>
                      </a:r>
                      <a:r>
                        <a:rPr lang="ko-KR" altLang="en-US" sz="1200" b="1" u="sng" dirty="0"/>
                        <a:t>조사한 후 적극적으로 적용해보면서 기능 구현</a:t>
                      </a:r>
                      <a:r>
                        <a:rPr lang="ko-KR" altLang="en-US" sz="1200" dirty="0"/>
                        <a:t>에 대한 진행이 비교적 </a:t>
                      </a:r>
                      <a:r>
                        <a:rPr lang="ko-KR" altLang="en-US" sz="1200" dirty="0" err="1"/>
                        <a:t>수월해졌다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서로의 진행 상황에 대해 잘 파악하고 있는 것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프로젝트 진행에 큰 도움이 됐다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등원 전에는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 주도 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 메신저를 통해 등원에서 해야 할 일들에 대해 공유해서 정리하고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매일 오후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시에는 학원에서 진행된 개선사항들에 대해 토의하고 공유하는 시간을 가졌다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기능 구현 과정에서 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 개인면담이 팀원간 의사소통을 활발하게 진행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하고 당일 </a:t>
                      </a:r>
                      <a:r>
                        <a:rPr lang="ko-KR" altLang="en-US" sz="12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회의록을 노션으로 공유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하여 문서적으로 회의 내용을 공유하고 학원 외 시간에 서로가 진행한 업무 내용 및 고민에 대해 쉽게 파악할 수 있도록 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52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2AA7F53-7ACC-9C63-BE03-4234407194E1}"/>
              </a:ext>
            </a:extLst>
          </p:cNvPr>
          <p:cNvSpPr txBox="1">
            <a:spLocks/>
          </p:cNvSpPr>
          <p:nvPr/>
        </p:nvSpPr>
        <p:spPr>
          <a:xfrm>
            <a:off x="1524000" y="106363"/>
            <a:ext cx="9144000" cy="17859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EF7F791-0BFB-BE76-0F52-22FE512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1856" y="144195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200" b="1" dirty="0"/>
              <a:t>-</a:t>
            </a:r>
            <a:r>
              <a:rPr lang="ko-KR" altLang="en-US" sz="7200" b="1" dirty="0"/>
              <a:t>감사합니다</a:t>
            </a:r>
            <a:r>
              <a:rPr lang="en-US" altLang="ko-KR" sz="7200" b="1" dirty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53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97A8D0-5EC0-AF33-CEE7-6493C5894529}"/>
              </a:ext>
            </a:extLst>
          </p:cNvPr>
          <p:cNvSpPr txBox="1"/>
          <p:nvPr/>
        </p:nvSpPr>
        <p:spPr>
          <a:xfrm>
            <a:off x="142875" y="379024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프로젝트 배경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C16223-1CC6-61E0-E9A0-96C8F801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47" y="1206500"/>
            <a:ext cx="3597154" cy="5138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3676E97-ADF8-7F20-1AA9-B23BA2C01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979" y="902244"/>
            <a:ext cx="5660553" cy="18493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62472-0B9E-B457-DC9F-306EE6748DCB}"/>
              </a:ext>
            </a:extLst>
          </p:cNvPr>
          <p:cNvSpPr txBox="1"/>
          <p:nvPr/>
        </p:nvSpPr>
        <p:spPr>
          <a:xfrm>
            <a:off x="5538924" y="2898475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▶ 최근 </a:t>
            </a:r>
            <a:r>
              <a:rPr lang="en-US" altLang="ko-KR" sz="1400" dirty="0"/>
              <a:t>5</a:t>
            </a:r>
            <a:r>
              <a:rPr lang="ko-KR" altLang="en-US" sz="1400" dirty="0"/>
              <a:t>년</a:t>
            </a:r>
            <a:r>
              <a:rPr lang="en-US" altLang="ko-KR" sz="1400" dirty="0"/>
              <a:t>(2017~2021</a:t>
            </a:r>
            <a:r>
              <a:rPr lang="ko-KR" altLang="en-US" sz="1400" dirty="0"/>
              <a:t>년</a:t>
            </a:r>
            <a:r>
              <a:rPr lang="en-US" altLang="ko-KR" sz="1400" dirty="0"/>
              <a:t>) </a:t>
            </a:r>
            <a:r>
              <a:rPr lang="ko-KR" altLang="en-US" sz="1400" dirty="0"/>
              <a:t>월별 자전거 교통사고 현황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80B1C1-4E78-A861-9380-6E4FDE1F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79" y="3346327"/>
            <a:ext cx="5660553" cy="2999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81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8E3C89-4064-1065-7545-FB9D5C52A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38201"/>
              </p:ext>
            </p:extLst>
          </p:nvPr>
        </p:nvGraphicFramePr>
        <p:xfrm>
          <a:off x="709612" y="1320587"/>
          <a:ext cx="10815638" cy="5004013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452563">
                  <a:extLst>
                    <a:ext uri="{9D8B030D-6E8A-4147-A177-3AD203B41FA5}">
                      <a16:colId xmlns:a16="http://schemas.microsoft.com/office/drawing/2014/main" val="2831797649"/>
                    </a:ext>
                  </a:extLst>
                </a:gridCol>
                <a:gridCol w="5757863">
                  <a:extLst>
                    <a:ext uri="{9D8B030D-6E8A-4147-A177-3AD203B41FA5}">
                      <a16:colId xmlns:a16="http://schemas.microsoft.com/office/drawing/2014/main" val="2305653710"/>
                    </a:ext>
                  </a:extLst>
                </a:gridCol>
                <a:gridCol w="3605212">
                  <a:extLst>
                    <a:ext uri="{9D8B030D-6E8A-4147-A177-3AD203B41FA5}">
                      <a16:colId xmlns:a16="http://schemas.microsoft.com/office/drawing/2014/main" val="1718564751"/>
                    </a:ext>
                  </a:extLst>
                </a:gridCol>
              </a:tblGrid>
              <a:tr h="1963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</a:rPr>
                        <a:t>개발 도구</a:t>
                      </a:r>
                      <a:endParaRPr lang="en-US" altLang="ko-KR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</a:rPr>
                        <a:t>HTML5, CSS3, </a:t>
                      </a: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</a:rPr>
                        <a:t>Javascript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</a:rPr>
                        <a:t>, React</a:t>
                      </a: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+mj-lt"/>
                      </a:endParaRPr>
                    </a:p>
                  </a:txBody>
                  <a:tcPr marL="85952" marR="85952" marT="42976" marB="42976"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  <a:tr h="1459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라이브러리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</a:rPr>
                        <a:t>Axios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</a:rPr>
                        <a:t>, Recharts, React-Router-Dom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+mj-lt"/>
                      </a:endParaRPr>
                    </a:p>
                  </a:txBody>
                  <a:tcPr marL="85952" marR="85952" marT="42976" marB="42976" anchor="ctr"/>
                </a:tc>
                <a:extLst>
                  <a:ext uri="{0D108BD9-81ED-4DB2-BD59-A6C34878D82A}">
                    <a16:rowId xmlns:a16="http://schemas.microsoft.com/office/drawing/2014/main" val="521850021"/>
                  </a:ext>
                </a:extLst>
              </a:tr>
              <a:tr h="1581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API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err="1">
                          <a:solidFill>
                            <a:schemeClr val="dk1"/>
                          </a:solidFill>
                        </a:rPr>
                        <a:t>Kakaomap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</a:rPr>
                        <a:t> API,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</a:rPr>
                        <a:t>공공데이터 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</a:rPr>
                        <a:t>API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952" marR="85952" marT="42976" marB="429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+mj-lt"/>
                      </a:endParaRPr>
                    </a:p>
                  </a:txBody>
                  <a:tcPr marL="85952" marR="85952" marT="42976" marB="42976" anchor="ctr"/>
                </a:tc>
                <a:extLst>
                  <a:ext uri="{0D108BD9-81ED-4DB2-BD59-A6C34878D82A}">
                    <a16:rowId xmlns:a16="http://schemas.microsoft.com/office/drawing/2014/main" val="4015676556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678605-742C-D1E1-54D6-8C17D11213CD}"/>
              </a:ext>
            </a:extLst>
          </p:cNvPr>
          <p:cNvGrpSpPr/>
          <p:nvPr/>
        </p:nvGrpSpPr>
        <p:grpSpPr>
          <a:xfrm>
            <a:off x="8535560" y="1466972"/>
            <a:ext cx="2393160" cy="1642912"/>
            <a:chOff x="8643320" y="1292012"/>
            <a:chExt cx="2807616" cy="192743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8A118CA-CC0F-7FDE-865B-41FAEA1E418C}"/>
                </a:ext>
              </a:extLst>
            </p:cNvPr>
            <p:cNvSpPr/>
            <p:nvPr/>
          </p:nvSpPr>
          <p:spPr>
            <a:xfrm>
              <a:off x="8643320" y="1292012"/>
              <a:ext cx="2807616" cy="19274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2" name="Picture 4" descr="logo">
              <a:extLst>
                <a:ext uri="{FF2B5EF4-FFF2-40B4-BE49-F238E27FC236}">
                  <a16:creationId xmlns:a16="http://schemas.microsoft.com/office/drawing/2014/main" id="{958794B1-FD86-A09B-A286-AE65F593E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664" y="2322587"/>
              <a:ext cx="1550212" cy="87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A1266A0-FA9F-C9B5-615B-2A11DDDFF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7176" y="1528321"/>
              <a:ext cx="946419" cy="946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386E671-236C-7A6C-7DF5-32CB847E1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01" y="1521676"/>
              <a:ext cx="670996" cy="946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9EADBFE-C30D-2227-5608-731D911A4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768" y="1519134"/>
              <a:ext cx="874538" cy="946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post-thumbnail">
            <a:extLst>
              <a:ext uri="{FF2B5EF4-FFF2-40B4-BE49-F238E27FC236}">
                <a16:creationId xmlns:a16="http://schemas.microsoft.com/office/drawing/2014/main" id="{270B9DF4-A0AC-31AD-1245-5CF57917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638" y="5181150"/>
            <a:ext cx="1294784" cy="8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ost-thumbnail">
            <a:extLst>
              <a:ext uri="{FF2B5EF4-FFF2-40B4-BE49-F238E27FC236}">
                <a16:creationId xmlns:a16="http://schemas.microsoft.com/office/drawing/2014/main" id="{D77A8148-79C1-7352-AD8D-49D9A933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560" y="4984629"/>
            <a:ext cx="1209632" cy="9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|Solid">
            <a:extLst>
              <a:ext uri="{FF2B5EF4-FFF2-40B4-BE49-F238E27FC236}">
                <a16:creationId xmlns:a16="http://schemas.microsoft.com/office/drawing/2014/main" id="{CA3F1602-E50B-BB45-31A0-C80E4C57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38" y="3503431"/>
            <a:ext cx="952282" cy="9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70D8589-E466-898B-7964-9DCF2070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18" y="4209431"/>
            <a:ext cx="1187828" cy="3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9AA6B19-8A0C-89A9-960F-165CDD6F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358" y="3551875"/>
            <a:ext cx="1228090" cy="5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C76F46-2E71-6F7E-15B2-D7547A0A530F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7966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8E3C89-4064-1065-7545-FB9D5C52A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08226"/>
              </p:ext>
            </p:extLst>
          </p:nvPr>
        </p:nvGraphicFramePr>
        <p:xfrm>
          <a:off x="709613" y="1115317"/>
          <a:ext cx="10815638" cy="52037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01987">
                  <a:extLst>
                    <a:ext uri="{9D8B030D-6E8A-4147-A177-3AD203B41FA5}">
                      <a16:colId xmlns:a16="http://schemas.microsoft.com/office/drawing/2014/main" val="2831797649"/>
                    </a:ext>
                  </a:extLst>
                </a:gridCol>
                <a:gridCol w="7613651">
                  <a:extLst>
                    <a:ext uri="{9D8B030D-6E8A-4147-A177-3AD203B41FA5}">
                      <a16:colId xmlns:a16="http://schemas.microsoft.com/office/drawing/2014/main" val="626826200"/>
                    </a:ext>
                  </a:extLst>
                </a:gridCol>
              </a:tblGrid>
              <a:tr h="535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핵심기능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상세설명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46270"/>
                  </a:ext>
                </a:extLst>
              </a:tr>
              <a:tr h="1678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사고다발 구간조회</a:t>
                      </a:r>
                      <a:endParaRPr lang="en-US" altLang="ko-KR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u="none" dirty="0"/>
                        <a:t>사용자가 조회하고자 하는 연도</a:t>
                      </a:r>
                      <a:r>
                        <a:rPr lang="en-US" altLang="ko-KR" sz="1200" u="none" dirty="0"/>
                        <a:t>(2018~2022)</a:t>
                      </a:r>
                      <a:r>
                        <a:rPr lang="ko-KR" altLang="en-US" sz="1200" u="none" dirty="0"/>
                        <a:t>와 구</a:t>
                      </a:r>
                      <a:r>
                        <a:rPr lang="en-US" altLang="ko-KR" sz="1200" u="none" dirty="0"/>
                        <a:t>(</a:t>
                      </a:r>
                      <a:r>
                        <a:rPr lang="ko-KR" altLang="en-US" sz="1200" u="none" dirty="0"/>
                        <a:t>행정구역</a:t>
                      </a:r>
                      <a:r>
                        <a:rPr lang="en-US" altLang="ko-KR" sz="1200" u="none" dirty="0"/>
                        <a:t>)</a:t>
                      </a:r>
                      <a:r>
                        <a:rPr lang="ko-KR" altLang="en-US" sz="1200" u="none" dirty="0"/>
                        <a:t>를 선택하면 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공공데이터 </a:t>
                      </a:r>
                      <a:r>
                        <a:rPr lang="en-US" altLang="ko-KR" sz="1200" b="1" u="none" dirty="0">
                          <a:solidFill>
                            <a:srgbClr val="FF0000"/>
                          </a:solidFill>
                        </a:rPr>
                        <a:t>API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를 활용</a:t>
                      </a:r>
                      <a:r>
                        <a:rPr lang="ko-KR" altLang="en-US" sz="1200" u="none" dirty="0"/>
                        <a:t>하여 사고다발 지역의 위치와 사고발생건수를 리스트 형태로 출력</a:t>
                      </a:r>
                      <a:endParaRPr lang="en-US" altLang="ko-KR" sz="1200" u="none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    (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</a:rPr>
                        <a:t>axios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 library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u="none" dirty="0">
                          <a:solidFill>
                            <a:srgbClr val="FF0000"/>
                          </a:solidFill>
                        </a:rPr>
                        <a:t>   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카카오 맵 </a:t>
                      </a:r>
                      <a:r>
                        <a:rPr lang="en-US" altLang="ko-KR" sz="1200" b="1" u="none" dirty="0">
                          <a:solidFill>
                            <a:srgbClr val="FF0000"/>
                          </a:solidFill>
                        </a:rPr>
                        <a:t>API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를 이용해서 </a:t>
                      </a:r>
                      <a:r>
                        <a:rPr lang="ko-KR" altLang="en-US" sz="1200" u="none" dirty="0"/>
                        <a:t>지도에 해당 지역구의 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사고다발 지역을 다중 마커로 표시</a:t>
                      </a:r>
                      <a:endParaRPr lang="en-US" altLang="ko-KR" sz="1200" b="1" u="none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u="none" dirty="0"/>
                        <a:t>사고다발 지역 리스트 내의 항목을 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클릭 시 해당 상세위치로 지도의 중심이동</a:t>
                      </a:r>
                      <a:endParaRPr lang="en-US" altLang="ko-KR" sz="1200" b="1" u="none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u="none" dirty="0"/>
                        <a:t>지도 내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마커 클릭 시 해당 위치정보를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</a:rPr>
                        <a:t>InfomationBox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를 통해 제공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카카오 맵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기능을 활용하여 자전거도로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보행자 겸용도로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자동차 겸용도로를 지도에 구분하여 표시 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  <a:tr h="727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사고 차트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200" u="none" dirty="0">
                          <a:latin typeface="+mj-lt"/>
                        </a:rPr>
                        <a:t>사고다발지역 조회에 사용한 </a:t>
                      </a:r>
                      <a:r>
                        <a:rPr lang="en-US" altLang="ko-KR" sz="1200" b="0" u="none" dirty="0">
                          <a:latin typeface="+mj-lt"/>
                        </a:rPr>
                        <a:t>API data</a:t>
                      </a:r>
                      <a:r>
                        <a:rPr lang="ko-KR" altLang="en-US" sz="1200" u="none" dirty="0">
                          <a:latin typeface="+mj-lt"/>
                        </a:rPr>
                        <a:t>를 활용하여 </a:t>
                      </a:r>
                      <a:r>
                        <a:rPr lang="en-US" altLang="ko-KR" sz="1200" b="1" u="none" dirty="0">
                          <a:solidFill>
                            <a:srgbClr val="FF0000"/>
                          </a:solidFill>
                          <a:latin typeface="+mj-lt"/>
                        </a:rPr>
                        <a:t>rechart </a:t>
                      </a:r>
                      <a:r>
                        <a:rPr lang="en-US" altLang="ko-KR" sz="1200" b="1" u="none" dirty="0" err="1">
                          <a:solidFill>
                            <a:srgbClr val="FF0000"/>
                          </a:solidFill>
                          <a:latin typeface="+mj-lt"/>
                        </a:rPr>
                        <a:t>libaray</a:t>
                      </a:r>
                      <a:r>
                        <a:rPr lang="ko-KR" altLang="en-US" sz="1200" u="none" dirty="0">
                          <a:latin typeface="+mj-lt"/>
                        </a:rPr>
                        <a:t>를 통해</a:t>
                      </a:r>
                      <a:endParaRPr lang="en-US" altLang="ko-KR" sz="1200" u="none" dirty="0">
                        <a:latin typeface="+mj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u="none" dirty="0">
                          <a:latin typeface="+mj-lt"/>
                        </a:rPr>
                        <a:t>사상자수</a:t>
                      </a:r>
                      <a:r>
                        <a:rPr lang="en-US" altLang="ko-KR" sz="1200" u="none" dirty="0">
                          <a:latin typeface="+mj-lt"/>
                        </a:rPr>
                        <a:t>, </a:t>
                      </a:r>
                      <a:r>
                        <a:rPr lang="ko-KR" altLang="en-US" sz="1200" u="none" dirty="0">
                          <a:latin typeface="+mj-lt"/>
                        </a:rPr>
                        <a:t>사망자수</a:t>
                      </a:r>
                      <a:r>
                        <a:rPr lang="en-US" altLang="ko-KR" sz="1200" u="none" dirty="0">
                          <a:latin typeface="+mj-lt"/>
                        </a:rPr>
                        <a:t>, </a:t>
                      </a:r>
                      <a:r>
                        <a:rPr lang="ko-KR" altLang="en-US" sz="1200" u="none" dirty="0">
                          <a:latin typeface="+mj-lt"/>
                        </a:rPr>
                        <a:t>중상자수</a:t>
                      </a:r>
                      <a:r>
                        <a:rPr lang="en-US" altLang="ko-KR" sz="1200" u="none" dirty="0">
                          <a:latin typeface="+mj-lt"/>
                        </a:rPr>
                        <a:t>, </a:t>
                      </a:r>
                      <a:r>
                        <a:rPr lang="ko-KR" altLang="en-US" sz="1200" u="none" dirty="0">
                          <a:latin typeface="+mj-lt"/>
                        </a:rPr>
                        <a:t>경상자수를 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  <a:latin typeface="+mj-lt"/>
                        </a:rPr>
                        <a:t>시각적으로 표현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206879"/>
                  </a:ext>
                </a:extLst>
              </a:tr>
              <a:tr h="1162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사고 제보 게시판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사고에 대한 제보 게시판으로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글 작성 및 수정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</a:rPr>
                        <a:t>삭제 기능 구현</a:t>
                      </a:r>
                      <a:endParaRPr lang="en-US" altLang="ko-KR" sz="1200" b="0" u="none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글 작성과 동시에 </a:t>
                      </a:r>
                      <a:r>
                        <a:rPr lang="en-US" altLang="ko-KR" sz="1200" dirty="0"/>
                        <a:t>password</a:t>
                      </a:r>
                      <a:r>
                        <a:rPr lang="ko-KR" altLang="en-US" sz="1200" dirty="0"/>
                        <a:t>를 입력하도록 하고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수정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삭제 시도 시에는 글 작성에 사용된 </a:t>
                      </a:r>
                      <a:r>
                        <a:rPr lang="en-US" altLang="ko-KR" sz="1200" b="1" u="none" dirty="0">
                          <a:solidFill>
                            <a:srgbClr val="FF0000"/>
                          </a:solidFill>
                        </a:rPr>
                        <a:t>password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가 일치할 경우에만 수정</a:t>
                      </a:r>
                      <a:r>
                        <a:rPr lang="en-US" altLang="ko-KR" sz="1200" b="1" u="none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200" b="1" u="none" dirty="0">
                          <a:solidFill>
                            <a:srgbClr val="FF0000"/>
                          </a:solidFill>
                        </a:rPr>
                        <a:t>삭제 가능</a:t>
                      </a:r>
                      <a:r>
                        <a:rPr lang="ko-KR" altLang="en-US" sz="1200" u="none" dirty="0"/>
                        <a:t>하도록 </a:t>
                      </a:r>
                      <a:r>
                        <a:rPr lang="ko-KR" altLang="en-US" sz="1200" dirty="0"/>
                        <a:t>기능 구현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188341"/>
                  </a:ext>
                </a:extLst>
              </a:tr>
              <a:tr h="1099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사고 관련 뉴스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 사고에 대한 기사들을 카테고리별로 분류하여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카테고리의 기사 개수를 제한하여 보여주고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특정 개수 이상</a:t>
                      </a:r>
                      <a:r>
                        <a:rPr lang="ko-KR" altLang="en-US" sz="1200" dirty="0"/>
                        <a:t>에 해당하는 기사들은 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</a:rPr>
                        <a:t>더보기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버튼</a:t>
                      </a:r>
                      <a:r>
                        <a:rPr lang="ko-KR" altLang="en-US" sz="1200" dirty="0"/>
                        <a:t>을 클릭했을 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볼 수 있도록 표시 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자전거 이용 활성화 법률 제공 페이지로 이동 가능하도록 구현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3133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0C53B5-A354-501C-3454-12C20FC96EDD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238773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8487A7E-0EA0-0363-BC64-83792CC874C5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팀원 역할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C63C125-B0C5-7059-47E9-E93954024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236266"/>
              </p:ext>
            </p:extLst>
          </p:nvPr>
        </p:nvGraphicFramePr>
        <p:xfrm>
          <a:off x="709613" y="1311487"/>
          <a:ext cx="10688060" cy="5054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57370">
                  <a:extLst>
                    <a:ext uri="{9D8B030D-6E8A-4147-A177-3AD203B41FA5}">
                      <a16:colId xmlns:a16="http://schemas.microsoft.com/office/drawing/2014/main" val="626826200"/>
                    </a:ext>
                  </a:extLst>
                </a:gridCol>
                <a:gridCol w="8130690">
                  <a:extLst>
                    <a:ext uri="{9D8B030D-6E8A-4147-A177-3AD203B41FA5}">
                      <a16:colId xmlns:a16="http://schemas.microsoft.com/office/drawing/2014/main" val="1444453656"/>
                    </a:ext>
                  </a:extLst>
                </a:gridCol>
              </a:tblGrid>
              <a:tr h="501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이름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46270"/>
                  </a:ext>
                </a:extLst>
              </a:tr>
              <a:tr h="755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팀장 유병진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프로젝트 총괄 </a:t>
                      </a:r>
                      <a:r>
                        <a:rPr lang="ko-KR" altLang="en-US" sz="1200" dirty="0"/>
                        <a:t>및 개별 컴포넌트 통합 구성</a:t>
                      </a:r>
                      <a:endParaRPr lang="en-US" altLang="ko-KR" sz="12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/>
                        <a:t>사용자가 조회하고자 하는 연도</a:t>
                      </a:r>
                      <a:r>
                        <a:rPr lang="en-US" altLang="ko-KR" sz="1200" dirty="0"/>
                        <a:t>(2018~2022)</a:t>
                      </a:r>
                      <a:r>
                        <a:rPr lang="ko-KR" altLang="en-US" sz="1200" dirty="0"/>
                        <a:t>와 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행정구역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를 선택하면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공공데이터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API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를 활용</a:t>
                      </a:r>
                      <a:r>
                        <a:rPr lang="ko-KR" altLang="en-US" sz="1200" dirty="0"/>
                        <a:t>하여 사고다발 지역의 위치와 사고발생건수를 리스트 형태로 출력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  <a:tr h="755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</a:rPr>
                        <a:t>이정근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/>
                        <a:t>지도에 해당 지역구의 사고다발 지역을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다중 마커</a:t>
                      </a:r>
                      <a:r>
                        <a:rPr lang="ko-KR" altLang="en-US" sz="1200" dirty="0"/>
                        <a:t>로 표시</a:t>
                      </a:r>
                      <a:endParaRPr lang="en-US" altLang="ko-KR" sz="12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/>
                        <a:t>지도 내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마커 클릭 시 해당 위치정보를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InfomationBox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통해 제공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자전거도로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보행자 겸용도로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자동차 겸용도로를 지도에 구분하여 표시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349695"/>
                  </a:ext>
                </a:extLst>
              </a:tr>
              <a:tr h="72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</a:rPr>
                        <a:t>천연수 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사고에 대한 제보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게시판으로 글 작성 및 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삭제 기능 구현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글 작성과 동시에 </a:t>
                      </a:r>
                      <a:r>
                        <a:rPr lang="en-US" altLang="ko-KR" sz="1200" dirty="0"/>
                        <a:t>password</a:t>
                      </a:r>
                      <a:r>
                        <a:rPr lang="ko-KR" altLang="en-US" sz="1200" dirty="0"/>
                        <a:t>를 입력하도록 하고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수정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삭제 시도 시에는 글 작성에 사용된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password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가 일치할 경우에만 수정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삭제 가능하도록 기능 구현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206879"/>
                  </a:ext>
                </a:extLst>
              </a:tr>
              <a:tr h="72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</a:rPr>
                        <a:t>황제희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사고다발지역 조회에 사용한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 data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활용하여 </a:t>
                      </a:r>
                      <a:r>
                        <a:rPr lang="en-US" altLang="ko-K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rechart </a:t>
                      </a:r>
                      <a:r>
                        <a:rPr lang="en-US" altLang="ko-KR" sz="1200" b="1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libaray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통해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사상자수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사망자수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중상자수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경상자수를 </a:t>
                      </a:r>
                      <a:r>
                        <a:rPr lang="ko-KR" alt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시각적으로 표현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41496"/>
                  </a:ext>
                </a:extLst>
              </a:tr>
              <a:tr h="76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 err="1">
                          <a:solidFill>
                            <a:schemeClr val="dk1"/>
                          </a:solidFill>
                        </a:rPr>
                        <a:t>양진웅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자전거 사고에 대한 기사들을 카테고리별로 분류하여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카테고리의 기사 개수를 제한</a:t>
                      </a:r>
                      <a:r>
                        <a:rPr lang="ko-KR" altLang="en-US" sz="1200" dirty="0"/>
                        <a:t>하여 보여주고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특정 개수 이상에 해당하는 기사들은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200" b="1" dirty="0" err="1">
                          <a:solidFill>
                            <a:srgbClr val="FF0000"/>
                          </a:solidFill>
                        </a:rPr>
                        <a:t>더보기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버튼</a:t>
                      </a:r>
                      <a:r>
                        <a:rPr lang="ko-KR" altLang="en-US" sz="1200" dirty="0"/>
                        <a:t>을 클릭했을 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볼 수 있도록 표시 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자전거 이용 활성화 법률 제공 페이지로 이동 가능하도록 구현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188341"/>
                  </a:ext>
                </a:extLst>
              </a:tr>
              <a:tr h="76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</a:rPr>
                        <a:t>김동현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Single Page Application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구현</a:t>
                      </a:r>
                      <a:r>
                        <a:rPr lang="ko-KR" altLang="en-US" sz="1200" dirty="0"/>
                        <a:t>을 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위한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프로젝트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템플릿 구성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dirty="0"/>
                        <a:t>전반적인 프로젝트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CSS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담당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38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9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8E3C89-4064-1065-7545-FB9D5C52A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35746"/>
              </p:ext>
            </p:extLst>
          </p:nvPr>
        </p:nvGraphicFramePr>
        <p:xfrm>
          <a:off x="703262" y="1302175"/>
          <a:ext cx="10785477" cy="49658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1438">
                  <a:extLst>
                    <a:ext uri="{9D8B030D-6E8A-4147-A177-3AD203B41FA5}">
                      <a16:colId xmlns:a16="http://schemas.microsoft.com/office/drawing/2014/main" val="2831797649"/>
                    </a:ext>
                  </a:extLst>
                </a:gridCol>
                <a:gridCol w="2194791">
                  <a:extLst>
                    <a:ext uri="{9D8B030D-6E8A-4147-A177-3AD203B41FA5}">
                      <a16:colId xmlns:a16="http://schemas.microsoft.com/office/drawing/2014/main" val="626826200"/>
                    </a:ext>
                  </a:extLst>
                </a:gridCol>
                <a:gridCol w="4419714">
                  <a:extLst>
                    <a:ext uri="{9D8B030D-6E8A-4147-A177-3AD203B41FA5}">
                      <a16:colId xmlns:a16="http://schemas.microsoft.com/office/drawing/2014/main" val="380197207"/>
                    </a:ext>
                  </a:extLst>
                </a:gridCol>
                <a:gridCol w="2829534">
                  <a:extLst>
                    <a:ext uri="{9D8B030D-6E8A-4147-A177-3AD203B41FA5}">
                      <a16:colId xmlns:a16="http://schemas.microsoft.com/office/drawing/2014/main" val="3417533448"/>
                    </a:ext>
                  </a:extLst>
                </a:gridCol>
              </a:tblGrid>
              <a:tr h="488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구분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기간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활동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비고</a:t>
                      </a:r>
                      <a:endParaRPr lang="ko-KR" altLang="en-US" sz="18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146270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기획</a:t>
                      </a:r>
                      <a:endParaRPr lang="en-US" altLang="ko-KR" sz="15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5/28(</a:t>
                      </a:r>
                      <a:r>
                        <a:rPr lang="ko-KR" altLang="en-US" sz="1500" dirty="0"/>
                        <a:t>화</a:t>
                      </a:r>
                      <a:r>
                        <a:rPr lang="en-US" altLang="ko-KR" sz="1500" dirty="0"/>
                        <a:t>)</a:t>
                      </a:r>
                      <a:endParaRPr lang="en-US" altLang="ko-KR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주제 선정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시장조사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역할 분담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※ </a:t>
                      </a:r>
                      <a:r>
                        <a:rPr lang="ko-KR" altLang="en-US" sz="1200" dirty="0"/>
                        <a:t>참고 사이트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공공데이터</a:t>
                      </a:r>
                      <a:r>
                        <a:rPr lang="en-US" altLang="ko-KR" sz="1200" dirty="0"/>
                        <a:t>(data.go.kr)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83032"/>
                  </a:ext>
                </a:extLst>
              </a:tr>
              <a:tr h="1454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설계</a:t>
                      </a:r>
                      <a:endParaRPr lang="en-US" altLang="ko-KR" sz="15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5/29(</a:t>
                      </a:r>
                      <a:r>
                        <a:rPr lang="ko-KR" altLang="en-US" sz="1500" dirty="0"/>
                        <a:t>수</a:t>
                      </a:r>
                      <a:r>
                        <a:rPr lang="en-US" altLang="ko-KR" sz="1500" dirty="0"/>
                        <a:t>)</a:t>
                      </a:r>
                      <a:endParaRPr lang="en-US" altLang="ko-KR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구조도 생성 및 틀 구현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컴포넌트 레이아웃 구성</a:t>
                      </a:r>
                      <a:r>
                        <a:rPr lang="en-US" altLang="ko-KR" sz="1200" dirty="0"/>
                        <a:t> 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자전거길 조회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사고다발구간조회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사상자 사고 차트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사고 제보 게시판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자전거 사고 관련 뉴스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906346"/>
                  </a:ext>
                </a:extLst>
              </a:tr>
              <a:tr h="908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구현</a:t>
                      </a:r>
                      <a:endParaRPr lang="en-US" altLang="ko-KR" sz="15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5/30(</a:t>
                      </a:r>
                      <a:r>
                        <a:rPr lang="ko-KR" altLang="en-US" sz="1500" dirty="0"/>
                        <a:t>목</a:t>
                      </a:r>
                      <a:r>
                        <a:rPr lang="en-US" altLang="ko-KR" sz="1500" dirty="0"/>
                        <a:t>) ~ 6/3(</a:t>
                      </a:r>
                      <a:r>
                        <a:rPr lang="ko-KR" altLang="en-US" sz="1500" dirty="0"/>
                        <a:t>금</a:t>
                      </a:r>
                      <a:r>
                        <a:rPr lang="en-US" altLang="ko-KR" sz="1500" dirty="0"/>
                        <a:t>)</a:t>
                      </a:r>
                      <a:endParaRPr lang="en-US" altLang="ko-KR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지도 및 사고다발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게시판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법령 기능 구현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레이아웃 디자인 편집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자전거 길 및 사고다발구간조회 사상자 사고 차트 통합</a:t>
                      </a:r>
                      <a:endParaRPr lang="en-US" altLang="ko-KR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756456"/>
                  </a:ext>
                </a:extLst>
              </a:tr>
              <a:tr h="636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최종 구현</a:t>
                      </a:r>
                      <a:endParaRPr lang="ko-KR" altLang="en-US" sz="15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6/4(</a:t>
                      </a:r>
                      <a:r>
                        <a:rPr lang="ko-KR" altLang="en-US" sz="1500" dirty="0"/>
                        <a:t>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발생되는 오류 검토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프로젝트 문서화 정리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프로젝트의 주요 기능에 대한 버그 검토 및 수정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206879"/>
                  </a:ext>
                </a:extLst>
              </a:tr>
              <a:tr h="51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개발기간</a:t>
                      </a:r>
                      <a:endParaRPr lang="ko-KR" altLang="en-US" sz="1500" b="1" dirty="0">
                        <a:latin typeface="+mj-lt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5/28(</a:t>
                      </a:r>
                      <a:r>
                        <a:rPr lang="ko-KR" altLang="en-US" sz="1500" dirty="0"/>
                        <a:t>화</a:t>
                      </a:r>
                      <a:r>
                        <a:rPr lang="en-US" altLang="ko-KR" sz="1500" dirty="0"/>
                        <a:t>) ~ 6/4(</a:t>
                      </a:r>
                      <a:r>
                        <a:rPr lang="ko-KR" altLang="en-US" sz="1500" dirty="0"/>
                        <a:t>화</a:t>
                      </a:r>
                      <a:r>
                        <a:rPr lang="en-US" altLang="ko-KR" sz="1500" dirty="0"/>
                        <a:t>) (</a:t>
                      </a:r>
                      <a:r>
                        <a:rPr lang="ko-KR" altLang="en-US" sz="1500" dirty="0"/>
                        <a:t>총 </a:t>
                      </a:r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주</a:t>
                      </a:r>
                      <a:r>
                        <a:rPr lang="ko-KR" altLang="en-US" sz="1500" dirty="0"/>
                        <a:t> 소요</a:t>
                      </a:r>
                      <a:r>
                        <a:rPr lang="en-US" altLang="ko-KR" sz="1500" dirty="0"/>
                        <a:t>)</a:t>
                      </a:r>
                      <a:endParaRPr lang="ko-KR" altLang="en-US" sz="15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1883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수행 절차</a:t>
            </a:r>
          </a:p>
        </p:txBody>
      </p:sp>
    </p:spTree>
    <p:extLst>
      <p:ext uri="{BB962C8B-B14F-4D97-AF65-F5344CB8AC3E}">
        <p14:creationId xmlns:p14="http://schemas.microsoft.com/office/powerpoint/2010/main" val="89591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59593" y="357617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6-1. </a:t>
            </a:r>
            <a:r>
              <a:rPr lang="ko-KR" altLang="en-US" sz="2400" b="1" dirty="0"/>
              <a:t>구성도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B1FEF0-0AE3-F488-7EBB-FC78AA4D442C}"/>
              </a:ext>
            </a:extLst>
          </p:cNvPr>
          <p:cNvGrpSpPr/>
          <p:nvPr/>
        </p:nvGrpSpPr>
        <p:grpSpPr>
          <a:xfrm>
            <a:off x="466891" y="1510188"/>
            <a:ext cx="4714502" cy="3642258"/>
            <a:chOff x="555990" y="1453980"/>
            <a:chExt cx="4714502" cy="3642258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183B51D-3C10-3FD8-18D4-99BA49E89B5F}"/>
                </a:ext>
              </a:extLst>
            </p:cNvPr>
            <p:cNvSpPr/>
            <p:nvPr/>
          </p:nvSpPr>
          <p:spPr>
            <a:xfrm>
              <a:off x="2744996" y="2013106"/>
              <a:ext cx="2005081" cy="65707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24723"/>
                  </a:lnTo>
                  <a:lnTo>
                    <a:pt x="2005081" y="324723"/>
                  </a:lnTo>
                  <a:lnTo>
                    <a:pt x="2005081" y="65707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874FAED-3C98-A7A9-26D2-4C3BFBADAEB6}"/>
                </a:ext>
              </a:extLst>
            </p:cNvPr>
            <p:cNvSpPr/>
            <p:nvPr/>
          </p:nvSpPr>
          <p:spPr>
            <a:xfrm>
              <a:off x="2696364" y="2013106"/>
              <a:ext cx="91440" cy="6571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8632" y="0"/>
                  </a:moveTo>
                  <a:lnTo>
                    <a:pt x="48632" y="324834"/>
                  </a:lnTo>
                  <a:lnTo>
                    <a:pt x="45720" y="324834"/>
                  </a:lnTo>
                  <a:lnTo>
                    <a:pt x="45720" y="657186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11AF6E70-5EF7-76A0-8112-18A3330C4CF6}"/>
                </a:ext>
              </a:extLst>
            </p:cNvPr>
            <p:cNvSpPr/>
            <p:nvPr/>
          </p:nvSpPr>
          <p:spPr>
            <a:xfrm>
              <a:off x="1076405" y="2013106"/>
              <a:ext cx="1668590" cy="65707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668590" y="0"/>
                  </a:moveTo>
                  <a:lnTo>
                    <a:pt x="1668590" y="324723"/>
                  </a:lnTo>
                  <a:lnTo>
                    <a:pt x="0" y="324723"/>
                  </a:lnTo>
                  <a:lnTo>
                    <a:pt x="0" y="657075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62A585B-23CB-D7D9-81E4-C33949705CB9}"/>
                </a:ext>
              </a:extLst>
            </p:cNvPr>
            <p:cNvSpPr/>
            <p:nvPr/>
          </p:nvSpPr>
          <p:spPr>
            <a:xfrm>
              <a:off x="2224580" y="1453980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/>
                <a:t>App</a:t>
              </a:r>
              <a:endParaRPr lang="ko-KR" altLang="en-US" sz="1000" kern="1200" dirty="0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0FDFC8F-9D31-6060-7B17-659C4C3C8482}"/>
                </a:ext>
              </a:extLst>
            </p:cNvPr>
            <p:cNvSpPr/>
            <p:nvPr/>
          </p:nvSpPr>
          <p:spPr>
            <a:xfrm>
              <a:off x="555990" y="267018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/>
                <a:t>Accident</a:t>
              </a:r>
              <a:endParaRPr lang="ko-KR" altLang="en-US" sz="1000" kern="1200" dirty="0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B10E60D3-E46F-E255-8B51-13519335718E}"/>
                </a:ext>
              </a:extLst>
            </p:cNvPr>
            <p:cNvSpPr/>
            <p:nvPr/>
          </p:nvSpPr>
          <p:spPr>
            <a:xfrm>
              <a:off x="555990" y="360135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/>
                <a:t>Map</a:t>
              </a:r>
              <a:endParaRPr lang="ko-KR" altLang="en-US" sz="1000" kern="1200" dirty="0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9E9AB9-C1CA-CD9B-809E-83EEB0A2A12F}"/>
                </a:ext>
              </a:extLst>
            </p:cNvPr>
            <p:cNvSpPr/>
            <p:nvPr/>
          </p:nvSpPr>
          <p:spPr>
            <a:xfrm>
              <a:off x="555990" y="4537112"/>
              <a:ext cx="1040830" cy="559126"/>
            </a:xfrm>
            <a:custGeom>
              <a:avLst/>
              <a:gdLst>
                <a:gd name="connsiteX0" fmla="*/ 0 w 1195326"/>
                <a:gd name="connsiteY0" fmla="*/ 0 h 559126"/>
                <a:gd name="connsiteX1" fmla="*/ 1195326 w 1195326"/>
                <a:gd name="connsiteY1" fmla="*/ 0 h 559126"/>
                <a:gd name="connsiteX2" fmla="*/ 1195326 w 1195326"/>
                <a:gd name="connsiteY2" fmla="*/ 559126 h 559126"/>
                <a:gd name="connsiteX3" fmla="*/ 0 w 1195326"/>
                <a:gd name="connsiteY3" fmla="*/ 559126 h 559126"/>
                <a:gd name="connsiteX4" fmla="*/ 0 w 1195326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326" h="559126">
                  <a:moveTo>
                    <a:pt x="0" y="0"/>
                  </a:moveTo>
                  <a:lnTo>
                    <a:pt x="1195326" y="0"/>
                  </a:lnTo>
                  <a:lnTo>
                    <a:pt x="1195326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 err="1"/>
                <a:t>AccidentChart</a:t>
              </a:r>
              <a:endParaRPr lang="ko-KR" altLang="en-US" sz="1000" kern="1200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964663A-4B89-1505-DDC8-A21D3C9E945D}"/>
                </a:ext>
              </a:extLst>
            </p:cNvPr>
            <p:cNvSpPr/>
            <p:nvPr/>
          </p:nvSpPr>
          <p:spPr>
            <a:xfrm>
              <a:off x="2221668" y="267029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/>
                <a:t>board</a:t>
              </a:r>
              <a:endParaRPr lang="ko-KR" altLang="en-US" sz="1000" kern="1200" dirty="0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7493EFA-3297-B0DE-C2A8-F0F2157D2250}"/>
                </a:ext>
              </a:extLst>
            </p:cNvPr>
            <p:cNvSpPr/>
            <p:nvPr/>
          </p:nvSpPr>
          <p:spPr>
            <a:xfrm>
              <a:off x="2221668" y="360135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 err="1"/>
                <a:t>BoardInsert</a:t>
              </a:r>
              <a:r>
                <a:rPr lang="en-US" altLang="ko-KR" sz="1000" kern="1200" dirty="0"/>
                <a:t>/  </a:t>
              </a:r>
              <a:r>
                <a:rPr lang="en-US" altLang="ko-KR" sz="1000" kern="1200" dirty="0" err="1"/>
                <a:t>BoardEdit</a:t>
              </a:r>
              <a:endParaRPr lang="ko-KR" altLang="en-US" sz="1000" kern="1200" dirty="0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081C9DD-A78A-8299-2AE4-616B22CAA81A}"/>
                </a:ext>
              </a:extLst>
            </p:cNvPr>
            <p:cNvSpPr/>
            <p:nvPr/>
          </p:nvSpPr>
          <p:spPr>
            <a:xfrm>
              <a:off x="4229662" y="267018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 err="1"/>
                <a:t>LawAbout</a:t>
              </a:r>
              <a:endParaRPr lang="ko-KR" altLang="en-US" sz="1000" kern="1200" dirty="0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E09617C-5069-2C8E-E292-17A871732945}"/>
                </a:ext>
              </a:extLst>
            </p:cNvPr>
            <p:cNvSpPr/>
            <p:nvPr/>
          </p:nvSpPr>
          <p:spPr>
            <a:xfrm>
              <a:off x="4229662" y="3601352"/>
              <a:ext cx="1040830" cy="559126"/>
            </a:xfrm>
            <a:custGeom>
              <a:avLst/>
              <a:gdLst>
                <a:gd name="connsiteX0" fmla="*/ 0 w 1040830"/>
                <a:gd name="connsiteY0" fmla="*/ 0 h 559126"/>
                <a:gd name="connsiteX1" fmla="*/ 1040830 w 1040830"/>
                <a:gd name="connsiteY1" fmla="*/ 0 h 559126"/>
                <a:gd name="connsiteX2" fmla="*/ 1040830 w 1040830"/>
                <a:gd name="connsiteY2" fmla="*/ 559126 h 559126"/>
                <a:gd name="connsiteX3" fmla="*/ 0 w 1040830"/>
                <a:gd name="connsiteY3" fmla="*/ 559126 h 559126"/>
                <a:gd name="connsiteX4" fmla="*/ 0 w 1040830"/>
                <a:gd name="connsiteY4" fmla="*/ 0 h 5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30" h="559126">
                  <a:moveTo>
                    <a:pt x="0" y="0"/>
                  </a:moveTo>
                  <a:lnTo>
                    <a:pt x="1040830" y="0"/>
                  </a:lnTo>
                  <a:lnTo>
                    <a:pt x="1040830" y="559126"/>
                  </a:lnTo>
                  <a:lnTo>
                    <a:pt x="0" y="55912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 err="1"/>
                <a:t>LawHome</a:t>
              </a:r>
              <a:endParaRPr lang="ko-KR" altLang="en-US" sz="1000" kern="12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22A171-CB04-28F3-B911-46520CA170BD}"/>
              </a:ext>
            </a:extLst>
          </p:cNvPr>
          <p:cNvGrpSpPr/>
          <p:nvPr/>
        </p:nvGrpSpPr>
        <p:grpSpPr>
          <a:xfrm>
            <a:off x="5832968" y="1357746"/>
            <a:ext cx="5790334" cy="4027054"/>
            <a:chOff x="333375" y="514195"/>
            <a:chExt cx="11525250" cy="60866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01A1210-E738-ACFF-A671-B30063EC2848}"/>
                </a:ext>
              </a:extLst>
            </p:cNvPr>
            <p:cNvSpPr/>
            <p:nvPr/>
          </p:nvSpPr>
          <p:spPr>
            <a:xfrm>
              <a:off x="333375" y="1333131"/>
              <a:ext cx="11525250" cy="526769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48E09BC-5634-FA01-7D7C-DE01EA581EA6}"/>
                </a:ext>
              </a:extLst>
            </p:cNvPr>
            <p:cNvSpPr/>
            <p:nvPr/>
          </p:nvSpPr>
          <p:spPr>
            <a:xfrm>
              <a:off x="9043490" y="1551710"/>
              <a:ext cx="2536610" cy="474431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3DC458D-DA27-0921-B946-38C6997D7461}"/>
                </a:ext>
              </a:extLst>
            </p:cNvPr>
            <p:cNvSpPr/>
            <p:nvPr/>
          </p:nvSpPr>
          <p:spPr>
            <a:xfrm>
              <a:off x="4908036" y="1551710"/>
              <a:ext cx="3949766" cy="474431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983AD5-71C9-73C3-FFB1-D8D885874A32}"/>
                </a:ext>
              </a:extLst>
            </p:cNvPr>
            <p:cNvSpPr/>
            <p:nvPr/>
          </p:nvSpPr>
          <p:spPr>
            <a:xfrm>
              <a:off x="506688" y="1550581"/>
              <a:ext cx="4215660" cy="474431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3B74FC8-D8A1-DC59-09C4-8C907531A156}"/>
                </a:ext>
              </a:extLst>
            </p:cNvPr>
            <p:cNvSpPr/>
            <p:nvPr/>
          </p:nvSpPr>
          <p:spPr>
            <a:xfrm>
              <a:off x="5410200" y="514195"/>
              <a:ext cx="1371600" cy="46081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App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ADDA598-3CF2-DEFF-0366-7E2637A7D34D}"/>
                </a:ext>
              </a:extLst>
            </p:cNvPr>
            <p:cNvSpPr/>
            <p:nvPr/>
          </p:nvSpPr>
          <p:spPr>
            <a:xfrm>
              <a:off x="1830516" y="1679424"/>
              <a:ext cx="1549263" cy="3857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Accident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2417191-7D63-B4D3-53CB-C3A50A04EE38}"/>
                </a:ext>
              </a:extLst>
            </p:cNvPr>
            <p:cNvSpPr/>
            <p:nvPr/>
          </p:nvSpPr>
          <p:spPr>
            <a:xfrm>
              <a:off x="3017405" y="2194489"/>
              <a:ext cx="1526008" cy="5617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AccidentChart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9D45A0C-CFDC-F674-330C-A959EA2600EE}"/>
                </a:ext>
              </a:extLst>
            </p:cNvPr>
            <p:cNvSpPr/>
            <p:nvPr/>
          </p:nvSpPr>
          <p:spPr>
            <a:xfrm>
              <a:off x="6311393" y="1690560"/>
              <a:ext cx="1148316" cy="3857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board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D496AC-3F42-0F00-005E-7FFFAF5DCA65}"/>
                </a:ext>
              </a:extLst>
            </p:cNvPr>
            <p:cNvSpPr/>
            <p:nvPr/>
          </p:nvSpPr>
          <p:spPr>
            <a:xfrm>
              <a:off x="9459829" y="1789449"/>
              <a:ext cx="1703929" cy="38579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LawAbout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4D7024-9449-25EC-5A2D-F45219372001}"/>
                </a:ext>
              </a:extLst>
            </p:cNvPr>
            <p:cNvSpPr/>
            <p:nvPr/>
          </p:nvSpPr>
          <p:spPr>
            <a:xfrm>
              <a:off x="896494" y="2194915"/>
              <a:ext cx="1148316" cy="3857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CE178B8-2E88-23D4-2BC3-DEFA22CB8D72}"/>
                </a:ext>
              </a:extLst>
            </p:cNvPr>
            <p:cNvSpPr/>
            <p:nvPr/>
          </p:nvSpPr>
          <p:spPr>
            <a:xfrm>
              <a:off x="9484316" y="3291939"/>
              <a:ext cx="1684968" cy="38579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LawHome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78F2CB-2FBA-6F8A-D0FF-EC6AFAFCB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467" y="3902401"/>
              <a:ext cx="1856680" cy="1622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9ECB6F-E076-38CE-B3A6-ED519167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0272" y="3111101"/>
              <a:ext cx="1549262" cy="1622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E18933-5573-AF1C-520A-29DCBA496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052" y="2756253"/>
              <a:ext cx="1856680" cy="7096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F619429-DEF3-3D38-0F65-9DEC83606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3126" y="2306742"/>
              <a:ext cx="2168299" cy="7551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FBE761-B2EF-05DB-6E37-ADF174B0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2651" y="3856799"/>
              <a:ext cx="2168299" cy="16680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92F71F-7D7D-940A-167D-A11A978A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3612" y="2192686"/>
              <a:ext cx="1883510" cy="7704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0D1B9FA-FBA3-4BBC-83EC-3944C968C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01066" y="3766934"/>
              <a:ext cx="3408601" cy="20582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30C1303-EF07-7E98-ABBC-B355396C8FC1}"/>
                </a:ext>
              </a:extLst>
            </p:cNvPr>
            <p:cNvSpPr/>
            <p:nvPr/>
          </p:nvSpPr>
          <p:spPr>
            <a:xfrm>
              <a:off x="5650174" y="3115713"/>
              <a:ext cx="2510381" cy="47274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BoardInsert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BoardEdit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A58F2E3-ACF4-A7BC-305A-664339436002}"/>
              </a:ext>
            </a:extLst>
          </p:cNvPr>
          <p:cNvCxnSpPr/>
          <p:nvPr/>
        </p:nvCxnSpPr>
        <p:spPr>
          <a:xfrm>
            <a:off x="987306" y="3285516"/>
            <a:ext cx="0" cy="46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3A59AD-3809-59E4-DD51-42EC1AD181E2}"/>
              </a:ext>
            </a:extLst>
          </p:cNvPr>
          <p:cNvCxnSpPr/>
          <p:nvPr/>
        </p:nvCxnSpPr>
        <p:spPr>
          <a:xfrm>
            <a:off x="2666665" y="3269237"/>
            <a:ext cx="0" cy="46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B48BD0-C162-D863-C589-0A52415B2BF2}"/>
              </a:ext>
            </a:extLst>
          </p:cNvPr>
          <p:cNvCxnSpPr/>
          <p:nvPr/>
        </p:nvCxnSpPr>
        <p:spPr>
          <a:xfrm>
            <a:off x="4664149" y="3278115"/>
            <a:ext cx="0" cy="46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4A8E08F-5D38-AF3B-8FD1-052C9D3724F9}"/>
              </a:ext>
            </a:extLst>
          </p:cNvPr>
          <p:cNvCxnSpPr/>
          <p:nvPr/>
        </p:nvCxnSpPr>
        <p:spPr>
          <a:xfrm>
            <a:off x="983280" y="4216686"/>
            <a:ext cx="0" cy="46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0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E9DCF-8A6B-838A-A619-BE4BADDE84AC}"/>
              </a:ext>
            </a:extLst>
          </p:cNvPr>
          <p:cNvSpPr txBox="1"/>
          <p:nvPr/>
        </p:nvSpPr>
        <p:spPr>
          <a:xfrm>
            <a:off x="142875" y="379024"/>
            <a:ext cx="562846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6-2. </a:t>
            </a:r>
            <a:r>
              <a:rPr lang="ko-KR" altLang="en-US" sz="2400" b="1" dirty="0"/>
              <a:t>구현 결과</a:t>
            </a:r>
            <a:endParaRPr lang="en-US" altLang="ko-KR" sz="2400" b="1" dirty="0"/>
          </a:p>
          <a:p>
            <a:r>
              <a:rPr lang="en-US" altLang="ko-KR" sz="1500" b="1" dirty="0"/>
              <a:t>(</a:t>
            </a:r>
            <a:r>
              <a:rPr lang="ko-KR" altLang="en-US" sz="1500" b="1" dirty="0"/>
              <a:t>구현화면 </a:t>
            </a:r>
            <a:r>
              <a:rPr lang="en-US" altLang="ko-KR" sz="1500" b="1" dirty="0"/>
              <a:t>– Accident </a:t>
            </a:r>
            <a:r>
              <a:rPr lang="ko-KR" altLang="en-US" sz="1500" b="1" dirty="0"/>
              <a:t>컴포넌트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주소 </a:t>
            </a:r>
            <a:r>
              <a:rPr lang="en-US" altLang="ko-KR" sz="1500" b="1" dirty="0"/>
              <a:t>: http://localhost:3000)</a:t>
            </a:r>
            <a:endParaRPr lang="ko-KR" altLang="en-US" sz="1500" b="1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D3A60F1-B4A7-E1BE-89AD-4A584171DFA9}"/>
              </a:ext>
            </a:extLst>
          </p:cNvPr>
          <p:cNvGrpSpPr/>
          <p:nvPr/>
        </p:nvGrpSpPr>
        <p:grpSpPr>
          <a:xfrm>
            <a:off x="350668" y="1133077"/>
            <a:ext cx="9901695" cy="5493202"/>
            <a:chOff x="350669" y="1189031"/>
            <a:chExt cx="9756558" cy="543724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BDEA9E-D01E-E35A-DC86-CFF8C602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69" y="1189031"/>
              <a:ext cx="9756558" cy="5437248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AECF261-3F09-23DF-0BF7-639E03F2BE2A}"/>
                </a:ext>
              </a:extLst>
            </p:cNvPr>
            <p:cNvGrpSpPr/>
            <p:nvPr/>
          </p:nvGrpSpPr>
          <p:grpSpPr>
            <a:xfrm>
              <a:off x="1349405" y="2263807"/>
              <a:ext cx="8078679" cy="4110361"/>
              <a:chOff x="1367161" y="2290441"/>
              <a:chExt cx="8078679" cy="4110361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8C59181-78E1-272E-218E-25F133277E76}"/>
                  </a:ext>
                </a:extLst>
              </p:cNvPr>
              <p:cNvGrpSpPr/>
              <p:nvPr/>
            </p:nvGrpSpPr>
            <p:grpSpPr>
              <a:xfrm>
                <a:off x="1367161" y="2290441"/>
                <a:ext cx="8078679" cy="4110361"/>
                <a:chOff x="1260629" y="2299317"/>
                <a:chExt cx="8078679" cy="4110361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4031EA0-1B38-6E1A-29E9-0D59453C6CB9}"/>
                    </a:ext>
                  </a:extLst>
                </p:cNvPr>
                <p:cNvGrpSpPr/>
                <p:nvPr/>
              </p:nvGrpSpPr>
              <p:grpSpPr>
                <a:xfrm>
                  <a:off x="1260629" y="2299317"/>
                  <a:ext cx="8078679" cy="4110361"/>
                  <a:chOff x="1260629" y="2299317"/>
                  <a:chExt cx="8078679" cy="4110361"/>
                </a:xfrm>
              </p:grpSpPr>
              <p:cxnSp>
                <p:nvCxnSpPr>
                  <p:cNvPr id="5" name="직선 연결선 4">
                    <a:extLst>
                      <a:ext uri="{FF2B5EF4-FFF2-40B4-BE49-F238E27FC236}">
                        <a16:creationId xmlns:a16="http://schemas.microsoft.com/office/drawing/2014/main" id="{C725FC09-7745-B0AF-1396-771148B00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9507" y="2299317"/>
                    <a:ext cx="0" cy="4110361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직선 연결선 5">
                    <a:extLst>
                      <a:ext uri="{FF2B5EF4-FFF2-40B4-BE49-F238E27FC236}">
                        <a16:creationId xmlns:a16="http://schemas.microsoft.com/office/drawing/2014/main" id="{5D6B1580-96D2-FE31-0803-62E7FE427E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0629" y="2308936"/>
                    <a:ext cx="5078027" cy="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직선 연결선 7">
                    <a:extLst>
                      <a:ext uri="{FF2B5EF4-FFF2-40B4-BE49-F238E27FC236}">
                        <a16:creationId xmlns:a16="http://schemas.microsoft.com/office/drawing/2014/main" id="{3FE4B21F-6EE6-AD46-14C9-240A22DA2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29778" y="2299317"/>
                    <a:ext cx="0" cy="30184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E4394EC1-150C-55D4-DA75-01F8FAC193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0629" y="6403022"/>
                    <a:ext cx="5078027" cy="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직선 연결선 14">
                    <a:extLst>
                      <a:ext uri="{FF2B5EF4-FFF2-40B4-BE49-F238E27FC236}">
                        <a16:creationId xmlns:a16="http://schemas.microsoft.com/office/drawing/2014/main" id="{364F82A0-65E7-B2A4-0AB2-C44E613900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12022" y="2601157"/>
                    <a:ext cx="3009530" cy="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>
                    <a:extLst>
                      <a:ext uri="{FF2B5EF4-FFF2-40B4-BE49-F238E27FC236}">
                        <a16:creationId xmlns:a16="http://schemas.microsoft.com/office/drawing/2014/main" id="{D9497F42-2A85-86B7-B3A9-787497A049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29778" y="4085208"/>
                    <a:ext cx="3009530" cy="0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직선 연결선 20">
                    <a:extLst>
                      <a:ext uri="{FF2B5EF4-FFF2-40B4-BE49-F238E27FC236}">
                        <a16:creationId xmlns:a16="http://schemas.microsoft.com/office/drawing/2014/main" id="{3EF4C970-9D04-3D14-5689-E160B8D900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21552" y="2601157"/>
                    <a:ext cx="0" cy="1476653"/>
                  </a:xfrm>
                  <a:prstGeom prst="line">
                    <a:avLst/>
                  </a:prstGeom>
                  <a:ln w="38100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9415EFC-7571-FD91-B331-4DDB5A54D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38656" y="4077810"/>
                  <a:ext cx="0" cy="2331868"/>
                </a:xfrm>
                <a:prstGeom prst="line">
                  <a:avLst/>
                </a:prstGeom>
                <a:ln w="381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B5D9BA-E79E-325C-3650-021284F270B1}"/>
                  </a:ext>
                </a:extLst>
              </p:cNvPr>
              <p:cNvSpPr txBox="1"/>
              <p:nvPr/>
            </p:nvSpPr>
            <p:spPr>
              <a:xfrm>
                <a:off x="1393796" y="2311903"/>
                <a:ext cx="2139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FF00"/>
                    </a:solidFill>
                  </a:rPr>
                  <a:t>Map</a:t>
                </a:r>
                <a:endParaRPr lang="ko-KR" altLang="en-US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5A21FEA-3A73-A439-1936-C3F42F774BF0}"/>
                </a:ext>
              </a:extLst>
            </p:cNvPr>
            <p:cNvGrpSpPr/>
            <p:nvPr/>
          </p:nvGrpSpPr>
          <p:grpSpPr>
            <a:xfrm>
              <a:off x="6473297" y="4077812"/>
              <a:ext cx="3492054" cy="2438897"/>
              <a:chOff x="6473297" y="4077812"/>
              <a:chExt cx="3492054" cy="243889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9F0587E-181A-1709-8DCC-7C8699F57AA1}"/>
                  </a:ext>
                </a:extLst>
              </p:cNvPr>
              <p:cNvGrpSpPr/>
              <p:nvPr/>
            </p:nvGrpSpPr>
            <p:grpSpPr>
              <a:xfrm>
                <a:off x="6473297" y="4077812"/>
                <a:ext cx="2941465" cy="2154313"/>
                <a:chOff x="6473297" y="4077812"/>
                <a:chExt cx="2941465" cy="2154313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726ADB3-EE7A-BA6A-486D-8DEB4B090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73297" y="4077812"/>
                  <a:ext cx="0" cy="215431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79D3704-DAC7-F3C2-19CC-25F938D946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04406" y="4077812"/>
                  <a:ext cx="0" cy="215431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B7FD802C-7539-DEBA-32A5-0891DEC82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3297" y="4098526"/>
                  <a:ext cx="293110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B595F904-EC89-E3A1-E421-0463C7A8F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3653" y="6195134"/>
                  <a:ext cx="293110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D302D6-69D9-6FB4-D0B9-9A193487FE96}"/>
                  </a:ext>
                </a:extLst>
              </p:cNvPr>
              <p:cNvSpPr txBox="1"/>
              <p:nvPr/>
            </p:nvSpPr>
            <p:spPr>
              <a:xfrm>
                <a:off x="7825833" y="6147377"/>
                <a:ext cx="2139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rgbClr val="FF0000"/>
                    </a:solidFill>
                  </a:rPr>
                  <a:t>AccidentChart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254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2045</Words>
  <Application>Microsoft Office PowerPoint</Application>
  <PresentationFormat>와이드스크린</PresentationFormat>
  <Paragraphs>258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     팀장 유병진 - byul22dong@naver.com 팀원 김동현 -  sadyour@gmail.com        천연수 - cheonyeonsu@gmail.com        황제희 - qlqj47@naver.com        양진웅 - jinwong936592@gmail.com        이정근 - junggnl@naver.com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-감사합니다-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EZEN</dc:creator>
  <cp:lastModifiedBy>EZEN</cp:lastModifiedBy>
  <cp:revision>94</cp:revision>
  <dcterms:created xsi:type="dcterms:W3CDTF">2024-06-03T03:28:21Z</dcterms:created>
  <dcterms:modified xsi:type="dcterms:W3CDTF">2024-06-04T08:14:19Z</dcterms:modified>
</cp:coreProperties>
</file>